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Lst>
  <p:notesMasterIdLst>
    <p:notesMasterId r:id="rId34"/>
  </p:notesMasterIdLst>
  <p:sldIdLst>
    <p:sldId id="256" r:id="rId4"/>
    <p:sldId id="257" r:id="rId5"/>
    <p:sldId id="258" r:id="rId6"/>
    <p:sldId id="261" r:id="rId7"/>
    <p:sldId id="262" r:id="rId8"/>
    <p:sldId id="260" r:id="rId9"/>
    <p:sldId id="263" r:id="rId10"/>
    <p:sldId id="264" r:id="rId11"/>
    <p:sldId id="265" r:id="rId12"/>
    <p:sldId id="266" r:id="rId13"/>
    <p:sldId id="267" r:id="rId14"/>
    <p:sldId id="259" r:id="rId15"/>
    <p:sldId id="285" r:id="rId16"/>
    <p:sldId id="268" r:id="rId17"/>
    <p:sldId id="269" r:id="rId18"/>
    <p:sldId id="270" r:id="rId19"/>
    <p:sldId id="271" r:id="rId20"/>
    <p:sldId id="272" r:id="rId21"/>
    <p:sldId id="273" r:id="rId22"/>
    <p:sldId id="274" r:id="rId23"/>
    <p:sldId id="275" r:id="rId24"/>
    <p:sldId id="276" r:id="rId25"/>
    <p:sldId id="278" r:id="rId26"/>
    <p:sldId id="279" r:id="rId27"/>
    <p:sldId id="280" r:id="rId28"/>
    <p:sldId id="281" r:id="rId29"/>
    <p:sldId id="282" r:id="rId30"/>
    <p:sldId id="283" r:id="rId31"/>
    <p:sldId id="284" r:id="rId32"/>
    <p:sldId id="286"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697">
          <p15:clr>
            <a:srgbClr val="A4A3A4"/>
          </p15:clr>
        </p15:guide>
        <p15:guide id="4" pos="6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6A1B"/>
    <a:srgbClr val="FFBF93"/>
    <a:srgbClr val="E7DED1"/>
    <a:srgbClr val="B04D92"/>
    <a:srgbClr val="D59FC4"/>
    <a:srgbClr val="E9CDE0"/>
    <a:srgbClr val="ECEDB1"/>
    <a:srgbClr val="158EE2"/>
    <a:srgbClr val="0C69FE"/>
    <a:srgbClr val="1559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C91B86-A798-07A3-E08D-85595D4FD558}" v="149" dt="2023-09-07T17:29:39.8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2" d="100"/>
          <a:sy n="102" d="100"/>
        </p:scale>
        <p:origin x="264" y="102"/>
      </p:cViewPr>
      <p:guideLst>
        <p:guide orient="horz" pos="2160"/>
        <p:guide pos="2880"/>
        <p:guide orient="horz" pos="3697"/>
        <p:guide pos="60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éa Gakima" userId="S::lgaki052@uottawa.ca::ed627838-e7b1-4528-a62b-be7a1fc59321" providerId="AD" clId="Web-{57C91B86-A798-07A3-E08D-85595D4FD558}"/>
    <pc:docChg chg="modSld">
      <pc:chgData name="Léa Gakima" userId="S::lgaki052@uottawa.ca::ed627838-e7b1-4528-a62b-be7a1fc59321" providerId="AD" clId="Web-{57C91B86-A798-07A3-E08D-85595D4FD558}" dt="2023-09-07T17:29:39.819" v="148" actId="14100"/>
      <pc:docMkLst>
        <pc:docMk/>
      </pc:docMkLst>
      <pc:sldChg chg="modSp">
        <pc:chgData name="Léa Gakima" userId="S::lgaki052@uottawa.ca::ed627838-e7b1-4528-a62b-be7a1fc59321" providerId="AD" clId="Web-{57C91B86-A798-07A3-E08D-85595D4FD558}" dt="2023-09-07T17:11:07.440" v="47" actId="1076"/>
        <pc:sldMkLst>
          <pc:docMk/>
          <pc:sldMk cId="1258620585" sldId="259"/>
        </pc:sldMkLst>
        <pc:spChg chg="mod">
          <ac:chgData name="Léa Gakima" userId="S::lgaki052@uottawa.ca::ed627838-e7b1-4528-a62b-be7a1fc59321" providerId="AD" clId="Web-{57C91B86-A798-07A3-E08D-85595D4FD558}" dt="2023-09-07T17:10:39.737" v="42" actId="1076"/>
          <ac:spMkLst>
            <pc:docMk/>
            <pc:sldMk cId="1258620585" sldId="259"/>
            <ac:spMk id="2" creationId="{18EAA506-62EB-4162-9ED0-5CA762107217}"/>
          </ac:spMkLst>
        </pc:spChg>
        <pc:spChg chg="mod">
          <ac:chgData name="Léa Gakima" userId="S::lgaki052@uottawa.ca::ed627838-e7b1-4528-a62b-be7a1fc59321" providerId="AD" clId="Web-{57C91B86-A798-07A3-E08D-85595D4FD558}" dt="2023-09-07T17:11:07.440" v="47" actId="1076"/>
          <ac:spMkLst>
            <pc:docMk/>
            <pc:sldMk cId="1258620585" sldId="259"/>
            <ac:spMk id="3" creationId="{BEB3BD5B-BFA4-404A-BA02-559AC718031F}"/>
          </ac:spMkLst>
        </pc:spChg>
        <pc:spChg chg="mod">
          <ac:chgData name="Léa Gakima" userId="S::lgaki052@uottawa.ca::ed627838-e7b1-4528-a62b-be7a1fc59321" providerId="AD" clId="Web-{57C91B86-A798-07A3-E08D-85595D4FD558}" dt="2023-09-07T17:10:45.971" v="43" actId="1076"/>
          <ac:spMkLst>
            <pc:docMk/>
            <pc:sldMk cId="1258620585" sldId="259"/>
            <ac:spMk id="6" creationId="{00000000-0000-0000-0000-000000000000}"/>
          </ac:spMkLst>
        </pc:spChg>
        <pc:spChg chg="mod">
          <ac:chgData name="Léa Gakima" userId="S::lgaki052@uottawa.ca::ed627838-e7b1-4528-a62b-be7a1fc59321" providerId="AD" clId="Web-{57C91B86-A798-07A3-E08D-85595D4FD558}" dt="2023-09-07T17:10:56.737" v="46" actId="1076"/>
          <ac:spMkLst>
            <pc:docMk/>
            <pc:sldMk cId="1258620585" sldId="259"/>
            <ac:spMk id="21" creationId="{00000000-0000-0000-0000-000000000000}"/>
          </ac:spMkLst>
        </pc:spChg>
      </pc:sldChg>
      <pc:sldChg chg="modSp">
        <pc:chgData name="Léa Gakima" userId="S::lgaki052@uottawa.ca::ed627838-e7b1-4528-a62b-be7a1fc59321" providerId="AD" clId="Web-{57C91B86-A798-07A3-E08D-85595D4FD558}" dt="2023-09-07T17:04:08.439" v="4" actId="14100"/>
        <pc:sldMkLst>
          <pc:docMk/>
          <pc:sldMk cId="2194061024" sldId="260"/>
        </pc:sldMkLst>
        <pc:spChg chg="mod">
          <ac:chgData name="Léa Gakima" userId="S::lgaki052@uottawa.ca::ed627838-e7b1-4528-a62b-be7a1fc59321" providerId="AD" clId="Web-{57C91B86-A798-07A3-E08D-85595D4FD558}" dt="2023-09-07T17:03:57.470" v="2" actId="1076"/>
          <ac:spMkLst>
            <pc:docMk/>
            <pc:sldMk cId="2194061024" sldId="260"/>
            <ac:spMk id="2" creationId="{00000000-0000-0000-0000-000000000000}"/>
          </ac:spMkLst>
        </pc:spChg>
        <pc:spChg chg="mod">
          <ac:chgData name="Léa Gakima" userId="S::lgaki052@uottawa.ca::ed627838-e7b1-4528-a62b-be7a1fc59321" providerId="AD" clId="Web-{57C91B86-A798-07A3-E08D-85595D4FD558}" dt="2023-09-07T17:03:48.111" v="1" actId="1076"/>
          <ac:spMkLst>
            <pc:docMk/>
            <pc:sldMk cId="2194061024" sldId="260"/>
            <ac:spMk id="9" creationId="{7D29F1E2-4542-43CF-9D93-49B11BE05BB3}"/>
          </ac:spMkLst>
        </pc:spChg>
        <pc:spChg chg="mod">
          <ac:chgData name="Léa Gakima" userId="S::lgaki052@uottawa.ca::ed627838-e7b1-4528-a62b-be7a1fc59321" providerId="AD" clId="Web-{57C91B86-A798-07A3-E08D-85595D4FD558}" dt="2023-09-07T17:04:08.439" v="4" actId="14100"/>
          <ac:spMkLst>
            <pc:docMk/>
            <pc:sldMk cId="2194061024" sldId="260"/>
            <ac:spMk id="11" creationId="{AA64E7C8-C543-4576-99B0-5D01F10ECA0E}"/>
          </ac:spMkLst>
        </pc:spChg>
      </pc:sldChg>
      <pc:sldChg chg="modSp">
        <pc:chgData name="Léa Gakima" userId="S::lgaki052@uottawa.ca::ed627838-e7b1-4528-a62b-be7a1fc59321" providerId="AD" clId="Web-{57C91B86-A798-07A3-E08D-85595D4FD558}" dt="2023-09-07T17:04:37.986" v="6" actId="14100"/>
        <pc:sldMkLst>
          <pc:docMk/>
          <pc:sldMk cId="2211386035" sldId="262"/>
        </pc:sldMkLst>
        <pc:spChg chg="mod">
          <ac:chgData name="Léa Gakima" userId="S::lgaki052@uottawa.ca::ed627838-e7b1-4528-a62b-be7a1fc59321" providerId="AD" clId="Web-{57C91B86-A798-07A3-E08D-85595D4FD558}" dt="2023-09-07T17:04:37.986" v="6" actId="14100"/>
          <ac:spMkLst>
            <pc:docMk/>
            <pc:sldMk cId="2211386035" sldId="262"/>
            <ac:spMk id="5" creationId="{00000000-0000-0000-0000-000000000000}"/>
          </ac:spMkLst>
        </pc:spChg>
      </pc:sldChg>
      <pc:sldChg chg="modSp">
        <pc:chgData name="Léa Gakima" userId="S::lgaki052@uottawa.ca::ed627838-e7b1-4528-a62b-be7a1fc59321" providerId="AD" clId="Web-{57C91B86-A798-07A3-E08D-85595D4FD558}" dt="2023-09-07T17:06:20.439" v="20" actId="1076"/>
        <pc:sldMkLst>
          <pc:docMk/>
          <pc:sldMk cId="3300518904" sldId="263"/>
        </pc:sldMkLst>
        <pc:spChg chg="mod">
          <ac:chgData name="Léa Gakima" userId="S::lgaki052@uottawa.ca::ed627838-e7b1-4528-a62b-be7a1fc59321" providerId="AD" clId="Web-{57C91B86-A798-07A3-E08D-85595D4FD558}" dt="2023-09-07T17:06:20.439" v="20" actId="1076"/>
          <ac:spMkLst>
            <pc:docMk/>
            <pc:sldMk cId="3300518904" sldId="263"/>
            <ac:spMk id="2" creationId="{00000000-0000-0000-0000-000000000000}"/>
          </ac:spMkLst>
        </pc:spChg>
        <pc:spChg chg="mod">
          <ac:chgData name="Léa Gakima" userId="S::lgaki052@uottawa.ca::ed627838-e7b1-4528-a62b-be7a1fc59321" providerId="AD" clId="Web-{57C91B86-A798-07A3-E08D-85595D4FD558}" dt="2023-09-07T17:05:28.767" v="11" actId="1076"/>
          <ac:spMkLst>
            <pc:docMk/>
            <pc:sldMk cId="3300518904" sldId="263"/>
            <ac:spMk id="9" creationId="{7D29F1E2-4542-43CF-9D93-49B11BE05BB3}"/>
          </ac:spMkLst>
        </pc:spChg>
        <pc:spChg chg="mod">
          <ac:chgData name="Léa Gakima" userId="S::lgaki052@uottawa.ca::ed627838-e7b1-4528-a62b-be7a1fc59321" providerId="AD" clId="Web-{57C91B86-A798-07A3-E08D-85595D4FD558}" dt="2023-09-07T17:05:41.471" v="14" actId="14100"/>
          <ac:spMkLst>
            <pc:docMk/>
            <pc:sldMk cId="3300518904" sldId="263"/>
            <ac:spMk id="11" creationId="{AA64E7C8-C543-4576-99B0-5D01F10ECA0E}"/>
          </ac:spMkLst>
        </pc:spChg>
        <pc:spChg chg="mod">
          <ac:chgData name="Léa Gakima" userId="S::lgaki052@uottawa.ca::ed627838-e7b1-4528-a62b-be7a1fc59321" providerId="AD" clId="Web-{57C91B86-A798-07A3-E08D-85595D4FD558}" dt="2023-09-07T17:06:07.658" v="18" actId="1076"/>
          <ac:spMkLst>
            <pc:docMk/>
            <pc:sldMk cId="3300518904" sldId="263"/>
            <ac:spMk id="26" creationId="{00000000-0000-0000-0000-000000000000}"/>
          </ac:spMkLst>
        </pc:spChg>
        <pc:picChg chg="mod">
          <ac:chgData name="Léa Gakima" userId="S::lgaki052@uottawa.ca::ed627838-e7b1-4528-a62b-be7a1fc59321" providerId="AD" clId="Web-{57C91B86-A798-07A3-E08D-85595D4FD558}" dt="2023-09-07T17:06:02.533" v="17" actId="14100"/>
          <ac:picMkLst>
            <pc:docMk/>
            <pc:sldMk cId="3300518904" sldId="263"/>
            <ac:picMk id="19" creationId="{00000000-0000-0000-0000-000000000000}"/>
          </ac:picMkLst>
        </pc:picChg>
      </pc:sldChg>
      <pc:sldChg chg="modSp">
        <pc:chgData name="Léa Gakima" userId="S::lgaki052@uottawa.ca::ed627838-e7b1-4528-a62b-be7a1fc59321" providerId="AD" clId="Web-{57C91B86-A798-07A3-E08D-85595D4FD558}" dt="2023-09-07T17:08:48.581" v="26" actId="1076"/>
        <pc:sldMkLst>
          <pc:docMk/>
          <pc:sldMk cId="2538282844" sldId="264"/>
        </pc:sldMkLst>
        <pc:spChg chg="mod">
          <ac:chgData name="Léa Gakima" userId="S::lgaki052@uottawa.ca::ed627838-e7b1-4528-a62b-be7a1fc59321" providerId="AD" clId="Web-{57C91B86-A798-07A3-E08D-85595D4FD558}" dt="2023-09-07T17:08:40.284" v="25" actId="1076"/>
          <ac:spMkLst>
            <pc:docMk/>
            <pc:sldMk cId="2538282844" sldId="264"/>
            <ac:spMk id="2" creationId="{00000000-0000-0000-0000-000000000000}"/>
          </ac:spMkLst>
        </pc:spChg>
        <pc:spChg chg="mod">
          <ac:chgData name="Léa Gakima" userId="S::lgaki052@uottawa.ca::ed627838-e7b1-4528-a62b-be7a1fc59321" providerId="AD" clId="Web-{57C91B86-A798-07A3-E08D-85595D4FD558}" dt="2023-09-07T17:08:18.659" v="21" actId="14100"/>
          <ac:spMkLst>
            <pc:docMk/>
            <pc:sldMk cId="2538282844" sldId="264"/>
            <ac:spMk id="9" creationId="{7D29F1E2-4542-43CF-9D93-49B11BE05BB3}"/>
          </ac:spMkLst>
        </pc:spChg>
        <pc:spChg chg="mod">
          <ac:chgData name="Léa Gakima" userId="S::lgaki052@uottawa.ca::ed627838-e7b1-4528-a62b-be7a1fc59321" providerId="AD" clId="Web-{57C91B86-A798-07A3-E08D-85595D4FD558}" dt="2023-09-07T17:08:24.440" v="22" actId="14100"/>
          <ac:spMkLst>
            <pc:docMk/>
            <pc:sldMk cId="2538282844" sldId="264"/>
            <ac:spMk id="11" creationId="{AA64E7C8-C543-4576-99B0-5D01F10ECA0E}"/>
          </ac:spMkLst>
        </pc:spChg>
        <pc:spChg chg="mod">
          <ac:chgData name="Léa Gakima" userId="S::lgaki052@uottawa.ca::ed627838-e7b1-4528-a62b-be7a1fc59321" providerId="AD" clId="Web-{57C91B86-A798-07A3-E08D-85595D4FD558}" dt="2023-09-07T17:08:34.377" v="24" actId="14100"/>
          <ac:spMkLst>
            <pc:docMk/>
            <pc:sldMk cId="2538282844" sldId="264"/>
            <ac:spMk id="57" creationId="{00000000-0000-0000-0000-000000000000}"/>
          </ac:spMkLst>
        </pc:spChg>
        <pc:spChg chg="mod">
          <ac:chgData name="Léa Gakima" userId="S::lgaki052@uottawa.ca::ed627838-e7b1-4528-a62b-be7a1fc59321" providerId="AD" clId="Web-{57C91B86-A798-07A3-E08D-85595D4FD558}" dt="2023-09-07T17:08:48.581" v="26" actId="1076"/>
          <ac:spMkLst>
            <pc:docMk/>
            <pc:sldMk cId="2538282844" sldId="264"/>
            <ac:spMk id="71" creationId="{00000000-0000-0000-0000-000000000000}"/>
          </ac:spMkLst>
        </pc:spChg>
        <pc:cxnChg chg="mod">
          <ac:chgData name="Léa Gakima" userId="S::lgaki052@uottawa.ca::ed627838-e7b1-4528-a62b-be7a1fc59321" providerId="AD" clId="Web-{57C91B86-A798-07A3-E08D-85595D4FD558}" dt="2023-09-07T17:08:34.377" v="24" actId="14100"/>
          <ac:cxnSpMkLst>
            <pc:docMk/>
            <pc:sldMk cId="2538282844" sldId="264"/>
            <ac:cxnSpMk id="24" creationId="{00000000-0000-0000-0000-000000000000}"/>
          </ac:cxnSpMkLst>
        </pc:cxnChg>
      </pc:sldChg>
      <pc:sldChg chg="modSp">
        <pc:chgData name="Léa Gakima" userId="S::lgaki052@uottawa.ca::ed627838-e7b1-4528-a62b-be7a1fc59321" providerId="AD" clId="Web-{57C91B86-A798-07A3-E08D-85595D4FD558}" dt="2023-09-07T17:09:28.112" v="31" actId="1076"/>
        <pc:sldMkLst>
          <pc:docMk/>
          <pc:sldMk cId="1653650469" sldId="265"/>
        </pc:sldMkLst>
        <pc:spChg chg="mod">
          <ac:chgData name="Léa Gakima" userId="S::lgaki052@uottawa.ca::ed627838-e7b1-4528-a62b-be7a1fc59321" providerId="AD" clId="Web-{57C91B86-A798-07A3-E08D-85595D4FD558}" dt="2023-09-07T17:09:28.112" v="31" actId="1076"/>
          <ac:spMkLst>
            <pc:docMk/>
            <pc:sldMk cId="1653650469" sldId="265"/>
            <ac:spMk id="2" creationId="{00000000-0000-0000-0000-000000000000}"/>
          </ac:spMkLst>
        </pc:spChg>
        <pc:spChg chg="mod">
          <ac:chgData name="Léa Gakima" userId="S::lgaki052@uottawa.ca::ed627838-e7b1-4528-a62b-be7a1fc59321" providerId="AD" clId="Web-{57C91B86-A798-07A3-E08D-85595D4FD558}" dt="2023-09-07T17:09:07.768" v="27" actId="14100"/>
          <ac:spMkLst>
            <pc:docMk/>
            <pc:sldMk cId="1653650469" sldId="265"/>
            <ac:spMk id="9" creationId="{7D29F1E2-4542-43CF-9D93-49B11BE05BB3}"/>
          </ac:spMkLst>
        </pc:spChg>
        <pc:spChg chg="mod">
          <ac:chgData name="Léa Gakima" userId="S::lgaki052@uottawa.ca::ed627838-e7b1-4528-a62b-be7a1fc59321" providerId="AD" clId="Web-{57C91B86-A798-07A3-E08D-85595D4FD558}" dt="2023-09-07T17:09:21.627" v="30" actId="14100"/>
          <ac:spMkLst>
            <pc:docMk/>
            <pc:sldMk cId="1653650469" sldId="265"/>
            <ac:spMk id="11" creationId="{AA64E7C8-C543-4576-99B0-5D01F10ECA0E}"/>
          </ac:spMkLst>
        </pc:spChg>
      </pc:sldChg>
      <pc:sldChg chg="modSp">
        <pc:chgData name="Léa Gakima" userId="S::lgaki052@uottawa.ca::ed627838-e7b1-4528-a62b-be7a1fc59321" providerId="AD" clId="Web-{57C91B86-A798-07A3-E08D-85595D4FD558}" dt="2023-09-07T17:09:53.331" v="33" actId="14100"/>
        <pc:sldMkLst>
          <pc:docMk/>
          <pc:sldMk cId="2724366019" sldId="266"/>
        </pc:sldMkLst>
        <pc:spChg chg="mod">
          <ac:chgData name="Léa Gakima" userId="S::lgaki052@uottawa.ca::ed627838-e7b1-4528-a62b-be7a1fc59321" providerId="AD" clId="Web-{57C91B86-A798-07A3-E08D-85595D4FD558}" dt="2023-09-07T17:09:48.487" v="32" actId="14100"/>
          <ac:spMkLst>
            <pc:docMk/>
            <pc:sldMk cId="2724366019" sldId="266"/>
            <ac:spMk id="9" creationId="{7D29F1E2-4542-43CF-9D93-49B11BE05BB3}"/>
          </ac:spMkLst>
        </pc:spChg>
        <pc:spChg chg="mod">
          <ac:chgData name="Léa Gakima" userId="S::lgaki052@uottawa.ca::ed627838-e7b1-4528-a62b-be7a1fc59321" providerId="AD" clId="Web-{57C91B86-A798-07A3-E08D-85595D4FD558}" dt="2023-09-07T17:09:53.331" v="33" actId="14100"/>
          <ac:spMkLst>
            <pc:docMk/>
            <pc:sldMk cId="2724366019" sldId="266"/>
            <ac:spMk id="11" creationId="{AA64E7C8-C543-4576-99B0-5D01F10ECA0E}"/>
          </ac:spMkLst>
        </pc:spChg>
      </pc:sldChg>
      <pc:sldChg chg="modSp">
        <pc:chgData name="Léa Gakima" userId="S::lgaki052@uottawa.ca::ed627838-e7b1-4528-a62b-be7a1fc59321" providerId="AD" clId="Web-{57C91B86-A798-07A3-E08D-85595D4FD558}" dt="2023-09-07T17:10:26.612" v="40" actId="1076"/>
        <pc:sldMkLst>
          <pc:docMk/>
          <pc:sldMk cId="15584572" sldId="267"/>
        </pc:sldMkLst>
        <pc:spChg chg="mod">
          <ac:chgData name="Léa Gakima" userId="S::lgaki052@uottawa.ca::ed627838-e7b1-4528-a62b-be7a1fc59321" providerId="AD" clId="Web-{57C91B86-A798-07A3-E08D-85595D4FD558}" dt="2023-09-07T17:10:02.471" v="34" actId="14100"/>
          <ac:spMkLst>
            <pc:docMk/>
            <pc:sldMk cId="15584572" sldId="267"/>
            <ac:spMk id="9" creationId="{7D29F1E2-4542-43CF-9D93-49B11BE05BB3}"/>
          </ac:spMkLst>
        </pc:spChg>
        <pc:spChg chg="mod">
          <ac:chgData name="Léa Gakima" userId="S::lgaki052@uottawa.ca::ed627838-e7b1-4528-a62b-be7a1fc59321" providerId="AD" clId="Web-{57C91B86-A798-07A3-E08D-85595D4FD558}" dt="2023-09-07T17:10:17.800" v="38" actId="14100"/>
          <ac:spMkLst>
            <pc:docMk/>
            <pc:sldMk cId="15584572" sldId="267"/>
            <ac:spMk id="11" creationId="{AA64E7C8-C543-4576-99B0-5D01F10ECA0E}"/>
          </ac:spMkLst>
        </pc:spChg>
        <pc:picChg chg="mod">
          <ac:chgData name="Léa Gakima" userId="S::lgaki052@uottawa.ca::ed627838-e7b1-4528-a62b-be7a1fc59321" providerId="AD" clId="Web-{57C91B86-A798-07A3-E08D-85595D4FD558}" dt="2023-09-07T17:10:26.612" v="40" actId="1076"/>
          <ac:picMkLst>
            <pc:docMk/>
            <pc:sldMk cId="15584572" sldId="267"/>
            <ac:picMk id="7" creationId="{00000000-0000-0000-0000-000000000000}"/>
          </ac:picMkLst>
        </pc:picChg>
      </pc:sldChg>
      <pc:sldChg chg="modSp">
        <pc:chgData name="Léa Gakima" userId="S::lgaki052@uottawa.ca::ed627838-e7b1-4528-a62b-be7a1fc59321" providerId="AD" clId="Web-{57C91B86-A798-07A3-E08D-85595D4FD558}" dt="2023-09-07T17:11:52.925" v="55" actId="14100"/>
        <pc:sldMkLst>
          <pc:docMk/>
          <pc:sldMk cId="2765287836" sldId="268"/>
        </pc:sldMkLst>
        <pc:spChg chg="mod">
          <ac:chgData name="Léa Gakima" userId="S::lgaki052@uottawa.ca::ed627838-e7b1-4528-a62b-be7a1fc59321" providerId="AD" clId="Web-{57C91B86-A798-07A3-E08D-85595D4FD558}" dt="2023-09-07T17:11:48.847" v="54" actId="14100"/>
          <ac:spMkLst>
            <pc:docMk/>
            <pc:sldMk cId="2765287836" sldId="268"/>
            <ac:spMk id="9" creationId="{7D29F1E2-4542-43CF-9D93-49B11BE05BB3}"/>
          </ac:spMkLst>
        </pc:spChg>
        <pc:spChg chg="mod">
          <ac:chgData name="Léa Gakima" userId="S::lgaki052@uottawa.ca::ed627838-e7b1-4528-a62b-be7a1fc59321" providerId="AD" clId="Web-{57C91B86-A798-07A3-E08D-85595D4FD558}" dt="2023-09-07T17:11:52.925" v="55" actId="14100"/>
          <ac:spMkLst>
            <pc:docMk/>
            <pc:sldMk cId="2765287836" sldId="268"/>
            <ac:spMk id="11" creationId="{AA64E7C8-C543-4576-99B0-5D01F10ECA0E}"/>
          </ac:spMkLst>
        </pc:spChg>
      </pc:sldChg>
      <pc:sldChg chg="modSp">
        <pc:chgData name="Léa Gakima" userId="S::lgaki052@uottawa.ca::ed627838-e7b1-4528-a62b-be7a1fc59321" providerId="AD" clId="Web-{57C91B86-A798-07A3-E08D-85595D4FD558}" dt="2023-09-07T17:12:12.706" v="59" actId="1076"/>
        <pc:sldMkLst>
          <pc:docMk/>
          <pc:sldMk cId="2765287836" sldId="269"/>
        </pc:sldMkLst>
        <pc:spChg chg="mod">
          <ac:chgData name="Léa Gakima" userId="S::lgaki052@uottawa.ca::ed627838-e7b1-4528-a62b-be7a1fc59321" providerId="AD" clId="Web-{57C91B86-A798-07A3-E08D-85595D4FD558}" dt="2023-09-07T17:12:12.706" v="59" actId="1076"/>
          <ac:spMkLst>
            <pc:docMk/>
            <pc:sldMk cId="2765287836" sldId="269"/>
            <ac:spMk id="2" creationId="{00000000-0000-0000-0000-000000000000}"/>
          </ac:spMkLst>
        </pc:spChg>
        <pc:spChg chg="mod">
          <ac:chgData name="Léa Gakima" userId="S::lgaki052@uottawa.ca::ed627838-e7b1-4528-a62b-be7a1fc59321" providerId="AD" clId="Web-{57C91B86-A798-07A3-E08D-85595D4FD558}" dt="2023-09-07T17:12:02.144" v="56" actId="14100"/>
          <ac:spMkLst>
            <pc:docMk/>
            <pc:sldMk cId="2765287836" sldId="269"/>
            <ac:spMk id="9" creationId="{7D29F1E2-4542-43CF-9D93-49B11BE05BB3}"/>
          </ac:spMkLst>
        </pc:spChg>
        <pc:spChg chg="mod">
          <ac:chgData name="Léa Gakima" userId="S::lgaki052@uottawa.ca::ed627838-e7b1-4528-a62b-be7a1fc59321" providerId="AD" clId="Web-{57C91B86-A798-07A3-E08D-85595D4FD558}" dt="2023-09-07T17:12:08.972" v="58" actId="1076"/>
          <ac:spMkLst>
            <pc:docMk/>
            <pc:sldMk cId="2765287836" sldId="269"/>
            <ac:spMk id="11" creationId="{AA64E7C8-C543-4576-99B0-5D01F10ECA0E}"/>
          </ac:spMkLst>
        </pc:spChg>
      </pc:sldChg>
      <pc:sldChg chg="modSp">
        <pc:chgData name="Léa Gakima" userId="S::lgaki052@uottawa.ca::ed627838-e7b1-4528-a62b-be7a1fc59321" providerId="AD" clId="Web-{57C91B86-A798-07A3-E08D-85595D4FD558}" dt="2023-09-07T17:19:29.286" v="69" actId="14100"/>
        <pc:sldMkLst>
          <pc:docMk/>
          <pc:sldMk cId="2582353566" sldId="270"/>
        </pc:sldMkLst>
        <pc:spChg chg="mod">
          <ac:chgData name="Léa Gakima" userId="S::lgaki052@uottawa.ca::ed627838-e7b1-4528-a62b-be7a1fc59321" providerId="AD" clId="Web-{57C91B86-A798-07A3-E08D-85595D4FD558}" dt="2023-09-07T17:18:47.254" v="63" actId="1076"/>
          <ac:spMkLst>
            <pc:docMk/>
            <pc:sldMk cId="2582353566" sldId="270"/>
            <ac:spMk id="2" creationId="{18EAA506-62EB-4162-9ED0-5CA762107217}"/>
          </ac:spMkLst>
        </pc:spChg>
        <pc:spChg chg="mod">
          <ac:chgData name="Léa Gakima" userId="S::lgaki052@uottawa.ca::ed627838-e7b1-4528-a62b-be7a1fc59321" providerId="AD" clId="Web-{57C91B86-A798-07A3-E08D-85595D4FD558}" dt="2023-09-07T17:18:55.926" v="65" actId="14100"/>
          <ac:spMkLst>
            <pc:docMk/>
            <pc:sldMk cId="2582353566" sldId="270"/>
            <ac:spMk id="3" creationId="{BEB3BD5B-BFA4-404A-BA02-559AC718031F}"/>
          </ac:spMkLst>
        </pc:spChg>
        <pc:spChg chg="mod">
          <ac:chgData name="Léa Gakima" userId="S::lgaki052@uottawa.ca::ed627838-e7b1-4528-a62b-be7a1fc59321" providerId="AD" clId="Web-{57C91B86-A798-07A3-E08D-85595D4FD558}" dt="2023-09-07T17:19:02.942" v="66" actId="1076"/>
          <ac:spMkLst>
            <pc:docMk/>
            <pc:sldMk cId="2582353566" sldId="270"/>
            <ac:spMk id="6" creationId="{00000000-0000-0000-0000-000000000000}"/>
          </ac:spMkLst>
        </pc:spChg>
        <pc:spChg chg="mod">
          <ac:chgData name="Léa Gakima" userId="S::lgaki052@uottawa.ca::ed627838-e7b1-4528-a62b-be7a1fc59321" providerId="AD" clId="Web-{57C91B86-A798-07A3-E08D-85595D4FD558}" dt="2023-09-07T17:19:09.379" v="67" actId="1076"/>
          <ac:spMkLst>
            <pc:docMk/>
            <pc:sldMk cId="2582353566" sldId="270"/>
            <ac:spMk id="79" creationId="{00000000-0000-0000-0000-000000000000}"/>
          </ac:spMkLst>
        </pc:spChg>
        <pc:spChg chg="mod">
          <ac:chgData name="Léa Gakima" userId="S::lgaki052@uottawa.ca::ed627838-e7b1-4528-a62b-be7a1fc59321" providerId="AD" clId="Web-{57C91B86-A798-07A3-E08D-85595D4FD558}" dt="2023-09-07T17:19:29.286" v="69" actId="14100"/>
          <ac:spMkLst>
            <pc:docMk/>
            <pc:sldMk cId="2582353566" sldId="270"/>
            <ac:spMk id="82" creationId="{00000000-0000-0000-0000-000000000000}"/>
          </ac:spMkLst>
        </pc:spChg>
      </pc:sldChg>
      <pc:sldChg chg="modSp">
        <pc:chgData name="Léa Gakima" userId="S::lgaki052@uottawa.ca::ed627838-e7b1-4528-a62b-be7a1fc59321" providerId="AD" clId="Web-{57C91B86-A798-07A3-E08D-85595D4FD558}" dt="2023-09-07T17:22:43.692" v="84" actId="1076"/>
        <pc:sldMkLst>
          <pc:docMk/>
          <pc:sldMk cId="2955547763" sldId="271"/>
        </pc:sldMkLst>
        <pc:spChg chg="mod">
          <ac:chgData name="Léa Gakima" userId="S::lgaki052@uottawa.ca::ed627838-e7b1-4528-a62b-be7a1fc59321" providerId="AD" clId="Web-{57C91B86-A798-07A3-E08D-85595D4FD558}" dt="2023-09-07T17:19:47.614" v="71" actId="1076"/>
          <ac:spMkLst>
            <pc:docMk/>
            <pc:sldMk cId="2955547763" sldId="271"/>
            <ac:spMk id="2" creationId="{18EAA506-62EB-4162-9ED0-5CA762107217}"/>
          </ac:spMkLst>
        </pc:spChg>
        <pc:spChg chg="mod">
          <ac:chgData name="Léa Gakima" userId="S::lgaki052@uottawa.ca::ed627838-e7b1-4528-a62b-be7a1fc59321" providerId="AD" clId="Web-{57C91B86-A798-07A3-E08D-85595D4FD558}" dt="2023-09-07T17:20:02.192" v="74" actId="14100"/>
          <ac:spMkLst>
            <pc:docMk/>
            <pc:sldMk cId="2955547763" sldId="271"/>
            <ac:spMk id="3" creationId="{BEB3BD5B-BFA4-404A-BA02-559AC718031F}"/>
          </ac:spMkLst>
        </pc:spChg>
        <pc:spChg chg="mod">
          <ac:chgData name="Léa Gakima" userId="S::lgaki052@uottawa.ca::ed627838-e7b1-4528-a62b-be7a1fc59321" providerId="AD" clId="Web-{57C91B86-A798-07A3-E08D-85595D4FD558}" dt="2023-09-07T17:22:43.692" v="84" actId="1076"/>
          <ac:spMkLst>
            <pc:docMk/>
            <pc:sldMk cId="2955547763" sldId="271"/>
            <ac:spMk id="6" creationId="{00000000-0000-0000-0000-000000000000}"/>
          </ac:spMkLst>
        </pc:spChg>
        <pc:spChg chg="mod">
          <ac:chgData name="Léa Gakima" userId="S::lgaki052@uottawa.ca::ed627838-e7b1-4528-a62b-be7a1fc59321" providerId="AD" clId="Web-{57C91B86-A798-07A3-E08D-85595D4FD558}" dt="2023-09-07T17:20:19.864" v="77" actId="1076"/>
          <ac:spMkLst>
            <pc:docMk/>
            <pc:sldMk cId="2955547763" sldId="271"/>
            <ac:spMk id="9" creationId="{00000000-0000-0000-0000-000000000000}"/>
          </ac:spMkLst>
        </pc:spChg>
        <pc:cxnChg chg="mod">
          <ac:chgData name="Léa Gakima" userId="S::lgaki052@uottawa.ca::ed627838-e7b1-4528-a62b-be7a1fc59321" providerId="AD" clId="Web-{57C91B86-A798-07A3-E08D-85595D4FD558}" dt="2023-09-07T17:20:11.598" v="76" actId="1076"/>
          <ac:cxnSpMkLst>
            <pc:docMk/>
            <pc:sldMk cId="2955547763" sldId="271"/>
            <ac:cxnSpMk id="26" creationId="{00000000-0000-0000-0000-000000000000}"/>
          </ac:cxnSpMkLst>
        </pc:cxnChg>
      </pc:sldChg>
      <pc:sldChg chg="modSp">
        <pc:chgData name="Léa Gakima" userId="S::lgaki052@uottawa.ca::ed627838-e7b1-4528-a62b-be7a1fc59321" providerId="AD" clId="Web-{57C91B86-A798-07A3-E08D-85595D4FD558}" dt="2023-09-07T17:20:55.864" v="83" actId="1076"/>
        <pc:sldMkLst>
          <pc:docMk/>
          <pc:sldMk cId="195218652" sldId="272"/>
        </pc:sldMkLst>
        <pc:spChg chg="mod">
          <ac:chgData name="Léa Gakima" userId="S::lgaki052@uottawa.ca::ed627838-e7b1-4528-a62b-be7a1fc59321" providerId="AD" clId="Web-{57C91B86-A798-07A3-E08D-85595D4FD558}" dt="2023-09-07T17:20:43.223" v="80" actId="1076"/>
          <ac:spMkLst>
            <pc:docMk/>
            <pc:sldMk cId="195218652" sldId="272"/>
            <ac:spMk id="2" creationId="{18EAA506-62EB-4162-9ED0-5CA762107217}"/>
          </ac:spMkLst>
        </pc:spChg>
        <pc:spChg chg="mod">
          <ac:chgData name="Léa Gakima" userId="S::lgaki052@uottawa.ca::ed627838-e7b1-4528-a62b-be7a1fc59321" providerId="AD" clId="Web-{57C91B86-A798-07A3-E08D-85595D4FD558}" dt="2023-09-07T17:20:52.036" v="82" actId="14100"/>
          <ac:spMkLst>
            <pc:docMk/>
            <pc:sldMk cId="195218652" sldId="272"/>
            <ac:spMk id="3" creationId="{BEB3BD5B-BFA4-404A-BA02-559AC718031F}"/>
          </ac:spMkLst>
        </pc:spChg>
        <pc:spChg chg="mod">
          <ac:chgData name="Léa Gakima" userId="S::lgaki052@uottawa.ca::ed627838-e7b1-4528-a62b-be7a1fc59321" providerId="AD" clId="Web-{57C91B86-A798-07A3-E08D-85595D4FD558}" dt="2023-09-07T17:20:55.864" v="83" actId="1076"/>
          <ac:spMkLst>
            <pc:docMk/>
            <pc:sldMk cId="195218652" sldId="272"/>
            <ac:spMk id="6" creationId="{00000000-0000-0000-0000-000000000000}"/>
          </ac:spMkLst>
        </pc:spChg>
      </pc:sldChg>
      <pc:sldChg chg="modSp">
        <pc:chgData name="Léa Gakima" userId="S::lgaki052@uottawa.ca::ed627838-e7b1-4528-a62b-be7a1fc59321" providerId="AD" clId="Web-{57C91B86-A798-07A3-E08D-85595D4FD558}" dt="2023-09-07T17:23:46.646" v="87" actId="1076"/>
        <pc:sldMkLst>
          <pc:docMk/>
          <pc:sldMk cId="3255457560" sldId="273"/>
        </pc:sldMkLst>
        <pc:spChg chg="mod">
          <ac:chgData name="Léa Gakima" userId="S::lgaki052@uottawa.ca::ed627838-e7b1-4528-a62b-be7a1fc59321" providerId="AD" clId="Web-{57C91B86-A798-07A3-E08D-85595D4FD558}" dt="2023-09-07T17:23:46.646" v="87" actId="1076"/>
          <ac:spMkLst>
            <pc:docMk/>
            <pc:sldMk cId="3255457560" sldId="273"/>
            <ac:spMk id="2" creationId="{00000000-0000-0000-0000-000000000000}"/>
          </ac:spMkLst>
        </pc:spChg>
        <pc:spChg chg="mod">
          <ac:chgData name="Léa Gakima" userId="S::lgaki052@uottawa.ca::ed627838-e7b1-4528-a62b-be7a1fc59321" providerId="AD" clId="Web-{57C91B86-A798-07A3-E08D-85595D4FD558}" dt="2023-09-07T17:23:34.302" v="85" actId="14100"/>
          <ac:spMkLst>
            <pc:docMk/>
            <pc:sldMk cId="3255457560" sldId="273"/>
            <ac:spMk id="9" creationId="{7D29F1E2-4542-43CF-9D93-49B11BE05BB3}"/>
          </ac:spMkLst>
        </pc:spChg>
      </pc:sldChg>
      <pc:sldChg chg="modSp">
        <pc:chgData name="Léa Gakima" userId="S::lgaki052@uottawa.ca::ed627838-e7b1-4528-a62b-be7a1fc59321" providerId="AD" clId="Web-{57C91B86-A798-07A3-E08D-85595D4FD558}" dt="2023-09-07T17:24:43.958" v="97" actId="14100"/>
        <pc:sldMkLst>
          <pc:docMk/>
          <pc:sldMk cId="1385902760" sldId="274"/>
        </pc:sldMkLst>
        <pc:spChg chg="mod">
          <ac:chgData name="Léa Gakima" userId="S::lgaki052@uottawa.ca::ed627838-e7b1-4528-a62b-be7a1fc59321" providerId="AD" clId="Web-{57C91B86-A798-07A3-E08D-85595D4FD558}" dt="2023-09-07T17:23:56.114" v="88" actId="14100"/>
          <ac:spMkLst>
            <pc:docMk/>
            <pc:sldMk cId="1385902760" sldId="274"/>
            <ac:spMk id="2" creationId="{18EAA506-62EB-4162-9ED0-5CA762107217}"/>
          </ac:spMkLst>
        </pc:spChg>
        <pc:spChg chg="mod">
          <ac:chgData name="Léa Gakima" userId="S::lgaki052@uottawa.ca::ed627838-e7b1-4528-a62b-be7a1fc59321" providerId="AD" clId="Web-{57C91B86-A798-07A3-E08D-85595D4FD558}" dt="2023-09-07T17:24:02.161" v="89" actId="14100"/>
          <ac:spMkLst>
            <pc:docMk/>
            <pc:sldMk cId="1385902760" sldId="274"/>
            <ac:spMk id="3" creationId="{BEB3BD5B-BFA4-404A-BA02-559AC718031F}"/>
          </ac:spMkLst>
        </pc:spChg>
        <pc:spChg chg="mod">
          <ac:chgData name="Léa Gakima" userId="S::lgaki052@uottawa.ca::ed627838-e7b1-4528-a62b-be7a1fc59321" providerId="AD" clId="Web-{57C91B86-A798-07A3-E08D-85595D4FD558}" dt="2023-09-07T17:24:43.958" v="97" actId="14100"/>
          <ac:spMkLst>
            <pc:docMk/>
            <pc:sldMk cId="1385902760" sldId="274"/>
            <ac:spMk id="6" creationId="{00000000-0000-0000-0000-000000000000}"/>
          </ac:spMkLst>
        </pc:spChg>
        <pc:spChg chg="mod">
          <ac:chgData name="Léa Gakima" userId="S::lgaki052@uottawa.ca::ed627838-e7b1-4528-a62b-be7a1fc59321" providerId="AD" clId="Web-{57C91B86-A798-07A3-E08D-85595D4FD558}" dt="2023-09-07T17:24:29.286" v="94" actId="1076"/>
          <ac:spMkLst>
            <pc:docMk/>
            <pc:sldMk cId="1385902760" sldId="274"/>
            <ac:spMk id="9" creationId="{00000000-0000-0000-0000-000000000000}"/>
          </ac:spMkLst>
        </pc:spChg>
        <pc:spChg chg="mod">
          <ac:chgData name="Léa Gakima" userId="S::lgaki052@uottawa.ca::ed627838-e7b1-4528-a62b-be7a1fc59321" providerId="AD" clId="Web-{57C91B86-A798-07A3-E08D-85595D4FD558}" dt="2023-09-07T17:24:34.896" v="95" actId="14100"/>
          <ac:spMkLst>
            <pc:docMk/>
            <pc:sldMk cId="1385902760" sldId="274"/>
            <ac:spMk id="24" creationId="{00000000-0000-0000-0000-000000000000}"/>
          </ac:spMkLst>
        </pc:spChg>
        <pc:picChg chg="mod">
          <ac:chgData name="Léa Gakima" userId="S::lgaki052@uottawa.ca::ed627838-e7b1-4528-a62b-be7a1fc59321" providerId="AD" clId="Web-{57C91B86-A798-07A3-E08D-85595D4FD558}" dt="2023-09-07T17:24:37.536" v="96" actId="1076"/>
          <ac:picMkLst>
            <pc:docMk/>
            <pc:sldMk cId="1385902760" sldId="274"/>
            <ac:picMk id="28" creationId="{00000000-0000-0000-0000-000000000000}"/>
          </ac:picMkLst>
        </pc:picChg>
        <pc:cxnChg chg="mod">
          <ac:chgData name="Léa Gakima" userId="S::lgaki052@uottawa.ca::ed627838-e7b1-4528-a62b-be7a1fc59321" providerId="AD" clId="Web-{57C91B86-A798-07A3-E08D-85595D4FD558}" dt="2023-09-07T17:24:16.849" v="91" actId="1076"/>
          <ac:cxnSpMkLst>
            <pc:docMk/>
            <pc:sldMk cId="1385902760" sldId="274"/>
            <ac:cxnSpMk id="5" creationId="{00000000-0000-0000-0000-000000000000}"/>
          </ac:cxnSpMkLst>
        </pc:cxnChg>
        <pc:cxnChg chg="mod">
          <ac:chgData name="Léa Gakima" userId="S::lgaki052@uottawa.ca::ed627838-e7b1-4528-a62b-be7a1fc59321" providerId="AD" clId="Web-{57C91B86-A798-07A3-E08D-85595D4FD558}" dt="2023-09-07T17:24:21.880" v="93" actId="1076"/>
          <ac:cxnSpMkLst>
            <pc:docMk/>
            <pc:sldMk cId="1385902760" sldId="274"/>
            <ac:cxnSpMk id="11" creationId="{00000000-0000-0000-0000-000000000000}"/>
          </ac:cxnSpMkLst>
        </pc:cxnChg>
        <pc:cxnChg chg="mod">
          <ac:chgData name="Léa Gakima" userId="S::lgaki052@uottawa.ca::ed627838-e7b1-4528-a62b-be7a1fc59321" providerId="AD" clId="Web-{57C91B86-A798-07A3-E08D-85595D4FD558}" dt="2023-09-07T17:24:19.865" v="92" actId="1076"/>
          <ac:cxnSpMkLst>
            <pc:docMk/>
            <pc:sldMk cId="1385902760" sldId="274"/>
            <ac:cxnSpMk id="21" creationId="{00000000-0000-0000-0000-000000000000}"/>
          </ac:cxnSpMkLst>
        </pc:cxnChg>
        <pc:cxnChg chg="mod">
          <ac:chgData name="Léa Gakima" userId="S::lgaki052@uottawa.ca::ed627838-e7b1-4528-a62b-be7a1fc59321" providerId="AD" clId="Web-{57C91B86-A798-07A3-E08D-85595D4FD558}" dt="2023-09-07T17:24:13.318" v="90" actId="1076"/>
          <ac:cxnSpMkLst>
            <pc:docMk/>
            <pc:sldMk cId="1385902760" sldId="274"/>
            <ac:cxnSpMk id="26" creationId="{00000000-0000-0000-0000-000000000000}"/>
          </ac:cxnSpMkLst>
        </pc:cxnChg>
      </pc:sldChg>
      <pc:sldChg chg="modSp">
        <pc:chgData name="Léa Gakima" userId="S::lgaki052@uottawa.ca::ed627838-e7b1-4528-a62b-be7a1fc59321" providerId="AD" clId="Web-{57C91B86-A798-07A3-E08D-85595D4FD558}" dt="2023-09-07T17:25:10.505" v="100" actId="1076"/>
        <pc:sldMkLst>
          <pc:docMk/>
          <pc:sldMk cId="2562863137" sldId="275"/>
        </pc:sldMkLst>
        <pc:spChg chg="mod">
          <ac:chgData name="Léa Gakima" userId="S::lgaki052@uottawa.ca::ed627838-e7b1-4528-a62b-be7a1fc59321" providerId="AD" clId="Web-{57C91B86-A798-07A3-E08D-85595D4FD558}" dt="2023-09-07T17:25:03.865" v="98" actId="14100"/>
          <ac:spMkLst>
            <pc:docMk/>
            <pc:sldMk cId="2562863137" sldId="275"/>
            <ac:spMk id="2" creationId="{18EAA506-62EB-4162-9ED0-5CA762107217}"/>
          </ac:spMkLst>
        </pc:spChg>
        <pc:spChg chg="mod">
          <ac:chgData name="Léa Gakima" userId="S::lgaki052@uottawa.ca::ed627838-e7b1-4528-a62b-be7a1fc59321" providerId="AD" clId="Web-{57C91B86-A798-07A3-E08D-85595D4FD558}" dt="2023-09-07T17:25:10.505" v="100" actId="1076"/>
          <ac:spMkLst>
            <pc:docMk/>
            <pc:sldMk cId="2562863137" sldId="275"/>
            <ac:spMk id="3" creationId="{BEB3BD5B-BFA4-404A-BA02-559AC718031F}"/>
          </ac:spMkLst>
        </pc:spChg>
      </pc:sldChg>
      <pc:sldChg chg="modSp">
        <pc:chgData name="Léa Gakima" userId="S::lgaki052@uottawa.ca::ed627838-e7b1-4528-a62b-be7a1fc59321" providerId="AD" clId="Web-{57C91B86-A798-07A3-E08D-85595D4FD558}" dt="2023-09-07T17:26:04.974" v="106" actId="1076"/>
        <pc:sldMkLst>
          <pc:docMk/>
          <pc:sldMk cId="841638054" sldId="276"/>
        </pc:sldMkLst>
        <pc:spChg chg="mod">
          <ac:chgData name="Léa Gakima" userId="S::lgaki052@uottawa.ca::ed627838-e7b1-4528-a62b-be7a1fc59321" providerId="AD" clId="Web-{57C91B86-A798-07A3-E08D-85595D4FD558}" dt="2023-09-07T17:25:47.896" v="102" actId="1076"/>
          <ac:spMkLst>
            <pc:docMk/>
            <pc:sldMk cId="841638054" sldId="276"/>
            <ac:spMk id="2" creationId="{18EAA506-62EB-4162-9ED0-5CA762107217}"/>
          </ac:spMkLst>
        </pc:spChg>
        <pc:spChg chg="mod">
          <ac:chgData name="Léa Gakima" userId="S::lgaki052@uottawa.ca::ed627838-e7b1-4528-a62b-be7a1fc59321" providerId="AD" clId="Web-{57C91B86-A798-07A3-E08D-85595D4FD558}" dt="2023-09-07T17:25:56.162" v="104" actId="14100"/>
          <ac:spMkLst>
            <pc:docMk/>
            <pc:sldMk cId="841638054" sldId="276"/>
            <ac:spMk id="3" creationId="{BEB3BD5B-BFA4-404A-BA02-559AC718031F}"/>
          </ac:spMkLst>
        </pc:spChg>
        <pc:spChg chg="mod">
          <ac:chgData name="Léa Gakima" userId="S::lgaki052@uottawa.ca::ed627838-e7b1-4528-a62b-be7a1fc59321" providerId="AD" clId="Web-{57C91B86-A798-07A3-E08D-85595D4FD558}" dt="2023-09-07T17:25:52.880" v="103" actId="1076"/>
          <ac:spMkLst>
            <pc:docMk/>
            <pc:sldMk cId="841638054" sldId="276"/>
            <ac:spMk id="6" creationId="{00000000-0000-0000-0000-000000000000}"/>
          </ac:spMkLst>
        </pc:spChg>
        <pc:spChg chg="mod">
          <ac:chgData name="Léa Gakima" userId="S::lgaki052@uottawa.ca::ed627838-e7b1-4528-a62b-be7a1fc59321" providerId="AD" clId="Web-{57C91B86-A798-07A3-E08D-85595D4FD558}" dt="2023-09-07T17:26:01.912" v="105" actId="14100"/>
          <ac:spMkLst>
            <pc:docMk/>
            <pc:sldMk cId="841638054" sldId="276"/>
            <ac:spMk id="24" creationId="{00000000-0000-0000-0000-000000000000}"/>
          </ac:spMkLst>
        </pc:spChg>
        <pc:picChg chg="mod">
          <ac:chgData name="Léa Gakima" userId="S::lgaki052@uottawa.ca::ed627838-e7b1-4528-a62b-be7a1fc59321" providerId="AD" clId="Web-{57C91B86-A798-07A3-E08D-85595D4FD558}" dt="2023-09-07T17:26:04.974" v="106" actId="1076"/>
          <ac:picMkLst>
            <pc:docMk/>
            <pc:sldMk cId="841638054" sldId="276"/>
            <ac:picMk id="28" creationId="{00000000-0000-0000-0000-000000000000}"/>
          </ac:picMkLst>
        </pc:picChg>
      </pc:sldChg>
      <pc:sldChg chg="modSp">
        <pc:chgData name="Léa Gakima" userId="S::lgaki052@uottawa.ca::ed627838-e7b1-4528-a62b-be7a1fc59321" providerId="AD" clId="Web-{57C91B86-A798-07A3-E08D-85595D4FD558}" dt="2023-09-07T17:26:30.693" v="112" actId="1076"/>
        <pc:sldMkLst>
          <pc:docMk/>
          <pc:sldMk cId="1831783137" sldId="278"/>
        </pc:sldMkLst>
        <pc:spChg chg="mod">
          <ac:chgData name="Léa Gakima" userId="S::lgaki052@uottawa.ca::ed627838-e7b1-4528-a62b-be7a1fc59321" providerId="AD" clId="Web-{57C91B86-A798-07A3-E08D-85595D4FD558}" dt="2023-09-07T17:26:21.896" v="110" actId="1076"/>
          <ac:spMkLst>
            <pc:docMk/>
            <pc:sldMk cId="1831783137" sldId="278"/>
            <ac:spMk id="2" creationId="{18EAA506-62EB-4162-9ED0-5CA762107217}"/>
          </ac:spMkLst>
        </pc:spChg>
        <pc:spChg chg="mod">
          <ac:chgData name="Léa Gakima" userId="S::lgaki052@uottawa.ca::ed627838-e7b1-4528-a62b-be7a1fc59321" providerId="AD" clId="Web-{57C91B86-A798-07A3-E08D-85595D4FD558}" dt="2023-09-07T17:26:26.006" v="111" actId="1076"/>
          <ac:spMkLst>
            <pc:docMk/>
            <pc:sldMk cId="1831783137" sldId="278"/>
            <ac:spMk id="3" creationId="{BEB3BD5B-BFA4-404A-BA02-559AC718031F}"/>
          </ac:spMkLst>
        </pc:spChg>
        <pc:spChg chg="mod">
          <ac:chgData name="Léa Gakima" userId="S::lgaki052@uottawa.ca::ed627838-e7b1-4528-a62b-be7a1fc59321" providerId="AD" clId="Web-{57C91B86-A798-07A3-E08D-85595D4FD558}" dt="2023-09-07T17:26:30.693" v="112" actId="1076"/>
          <ac:spMkLst>
            <pc:docMk/>
            <pc:sldMk cId="1831783137" sldId="278"/>
            <ac:spMk id="6" creationId="{00000000-0000-0000-0000-000000000000}"/>
          </ac:spMkLst>
        </pc:spChg>
      </pc:sldChg>
      <pc:sldChg chg="modSp">
        <pc:chgData name="Léa Gakima" userId="S::lgaki052@uottawa.ca::ed627838-e7b1-4528-a62b-be7a1fc59321" providerId="AD" clId="Web-{57C91B86-A798-07A3-E08D-85595D4FD558}" dt="2023-09-07T17:26:59.959" v="118" actId="1076"/>
        <pc:sldMkLst>
          <pc:docMk/>
          <pc:sldMk cId="1748118568" sldId="279"/>
        </pc:sldMkLst>
        <pc:spChg chg="mod">
          <ac:chgData name="Léa Gakima" userId="S::lgaki052@uottawa.ca::ed627838-e7b1-4528-a62b-be7a1fc59321" providerId="AD" clId="Web-{57C91B86-A798-07A3-E08D-85595D4FD558}" dt="2023-09-07T17:26:40.552" v="114" actId="1076"/>
          <ac:spMkLst>
            <pc:docMk/>
            <pc:sldMk cId="1748118568" sldId="279"/>
            <ac:spMk id="2" creationId="{18EAA506-62EB-4162-9ED0-5CA762107217}"/>
          </ac:spMkLst>
        </pc:spChg>
        <pc:spChg chg="mod">
          <ac:chgData name="Léa Gakima" userId="S::lgaki052@uottawa.ca::ed627838-e7b1-4528-a62b-be7a1fc59321" providerId="AD" clId="Web-{57C91B86-A798-07A3-E08D-85595D4FD558}" dt="2023-09-07T17:26:55.662" v="117" actId="14100"/>
          <ac:spMkLst>
            <pc:docMk/>
            <pc:sldMk cId="1748118568" sldId="279"/>
            <ac:spMk id="3" creationId="{BEB3BD5B-BFA4-404A-BA02-559AC718031F}"/>
          </ac:spMkLst>
        </pc:spChg>
        <pc:spChg chg="mod">
          <ac:chgData name="Léa Gakima" userId="S::lgaki052@uottawa.ca::ed627838-e7b1-4528-a62b-be7a1fc59321" providerId="AD" clId="Web-{57C91B86-A798-07A3-E08D-85595D4FD558}" dt="2023-09-07T17:26:59.959" v="118" actId="1076"/>
          <ac:spMkLst>
            <pc:docMk/>
            <pc:sldMk cId="1748118568" sldId="279"/>
            <ac:spMk id="6" creationId="{00000000-0000-0000-0000-000000000000}"/>
          </ac:spMkLst>
        </pc:spChg>
      </pc:sldChg>
      <pc:sldChg chg="modSp">
        <pc:chgData name="Léa Gakima" userId="S::lgaki052@uottawa.ca::ed627838-e7b1-4528-a62b-be7a1fc59321" providerId="AD" clId="Web-{57C91B86-A798-07A3-E08D-85595D4FD558}" dt="2023-09-07T17:27:22.162" v="122" actId="1076"/>
        <pc:sldMkLst>
          <pc:docMk/>
          <pc:sldMk cId="847451530" sldId="280"/>
        </pc:sldMkLst>
        <pc:spChg chg="mod">
          <ac:chgData name="Léa Gakima" userId="S::lgaki052@uottawa.ca::ed627838-e7b1-4528-a62b-be7a1fc59321" providerId="AD" clId="Web-{57C91B86-A798-07A3-E08D-85595D4FD558}" dt="2023-09-07T17:27:22.162" v="122" actId="1076"/>
          <ac:spMkLst>
            <pc:docMk/>
            <pc:sldMk cId="847451530" sldId="280"/>
            <ac:spMk id="2" creationId="{00000000-0000-0000-0000-000000000000}"/>
          </ac:spMkLst>
        </pc:spChg>
        <pc:spChg chg="mod">
          <ac:chgData name="Léa Gakima" userId="S::lgaki052@uottawa.ca::ed627838-e7b1-4528-a62b-be7a1fc59321" providerId="AD" clId="Web-{57C91B86-A798-07A3-E08D-85595D4FD558}" dt="2023-09-07T17:27:06.787" v="119" actId="14100"/>
          <ac:spMkLst>
            <pc:docMk/>
            <pc:sldMk cId="847451530" sldId="280"/>
            <ac:spMk id="9" creationId="{7D29F1E2-4542-43CF-9D93-49B11BE05BB3}"/>
          </ac:spMkLst>
        </pc:spChg>
        <pc:spChg chg="mod">
          <ac:chgData name="Léa Gakima" userId="S::lgaki052@uottawa.ca::ed627838-e7b1-4528-a62b-be7a1fc59321" providerId="AD" clId="Web-{57C91B86-A798-07A3-E08D-85595D4FD558}" dt="2023-09-07T17:27:14.474" v="121" actId="14100"/>
          <ac:spMkLst>
            <pc:docMk/>
            <pc:sldMk cId="847451530" sldId="280"/>
            <ac:spMk id="11" creationId="{AA64E7C8-C543-4576-99B0-5D01F10ECA0E}"/>
          </ac:spMkLst>
        </pc:spChg>
      </pc:sldChg>
      <pc:sldChg chg="modSp">
        <pc:chgData name="Léa Gakima" userId="S::lgaki052@uottawa.ca::ed627838-e7b1-4528-a62b-be7a1fc59321" providerId="AD" clId="Web-{57C91B86-A798-07A3-E08D-85595D4FD558}" dt="2023-09-07T17:27:57.037" v="128" actId="1076"/>
        <pc:sldMkLst>
          <pc:docMk/>
          <pc:sldMk cId="3803794904" sldId="282"/>
        </pc:sldMkLst>
        <pc:spChg chg="mod">
          <ac:chgData name="Léa Gakima" userId="S::lgaki052@uottawa.ca::ed627838-e7b1-4528-a62b-be7a1fc59321" providerId="AD" clId="Web-{57C91B86-A798-07A3-E08D-85595D4FD558}" dt="2023-09-07T17:27:34.693" v="124" actId="1076"/>
          <ac:spMkLst>
            <pc:docMk/>
            <pc:sldMk cId="3803794904" sldId="282"/>
            <ac:spMk id="2" creationId="{18EAA506-62EB-4162-9ED0-5CA762107217}"/>
          </ac:spMkLst>
        </pc:spChg>
        <pc:spChg chg="mod">
          <ac:chgData name="Léa Gakima" userId="S::lgaki052@uottawa.ca::ed627838-e7b1-4528-a62b-be7a1fc59321" providerId="AD" clId="Web-{57C91B86-A798-07A3-E08D-85595D4FD558}" dt="2023-09-07T17:27:40.709" v="125" actId="14100"/>
          <ac:spMkLst>
            <pc:docMk/>
            <pc:sldMk cId="3803794904" sldId="282"/>
            <ac:spMk id="3" creationId="{BEB3BD5B-BFA4-404A-BA02-559AC718031F}"/>
          </ac:spMkLst>
        </pc:spChg>
        <pc:spChg chg="mod">
          <ac:chgData name="Léa Gakima" userId="S::lgaki052@uottawa.ca::ed627838-e7b1-4528-a62b-be7a1fc59321" providerId="AD" clId="Web-{57C91B86-A798-07A3-E08D-85595D4FD558}" dt="2023-09-07T17:27:43.896" v="126" actId="1076"/>
          <ac:spMkLst>
            <pc:docMk/>
            <pc:sldMk cId="3803794904" sldId="282"/>
            <ac:spMk id="6" creationId="{00000000-0000-0000-0000-000000000000}"/>
          </ac:spMkLst>
        </pc:spChg>
        <pc:spChg chg="mod">
          <ac:chgData name="Léa Gakima" userId="S::lgaki052@uottawa.ca::ed627838-e7b1-4528-a62b-be7a1fc59321" providerId="AD" clId="Web-{57C91B86-A798-07A3-E08D-85595D4FD558}" dt="2023-09-07T17:27:57.037" v="128" actId="1076"/>
          <ac:spMkLst>
            <pc:docMk/>
            <pc:sldMk cId="3803794904" sldId="282"/>
            <ac:spMk id="10" creationId="{00000000-0000-0000-0000-000000000000}"/>
          </ac:spMkLst>
        </pc:spChg>
        <pc:spChg chg="mod">
          <ac:chgData name="Léa Gakima" userId="S::lgaki052@uottawa.ca::ed627838-e7b1-4528-a62b-be7a1fc59321" providerId="AD" clId="Web-{57C91B86-A798-07A3-E08D-85595D4FD558}" dt="2023-09-07T17:27:49.209" v="127" actId="1076"/>
          <ac:spMkLst>
            <pc:docMk/>
            <pc:sldMk cId="3803794904" sldId="282"/>
            <ac:spMk id="14" creationId="{00000000-0000-0000-0000-000000000000}"/>
          </ac:spMkLst>
        </pc:spChg>
      </pc:sldChg>
      <pc:sldChg chg="modSp">
        <pc:chgData name="Léa Gakima" userId="S::lgaki052@uottawa.ca::ed627838-e7b1-4528-a62b-be7a1fc59321" providerId="AD" clId="Web-{57C91B86-A798-07A3-E08D-85595D4FD558}" dt="2023-09-07T17:29:39.819" v="148" actId="14100"/>
        <pc:sldMkLst>
          <pc:docMk/>
          <pc:sldMk cId="1264774171" sldId="283"/>
        </pc:sldMkLst>
        <pc:spChg chg="mod">
          <ac:chgData name="Léa Gakima" userId="S::lgaki052@uottawa.ca::ed627838-e7b1-4528-a62b-be7a1fc59321" providerId="AD" clId="Web-{57C91B86-A798-07A3-E08D-85595D4FD558}" dt="2023-09-07T17:28:19.193" v="130" actId="1076"/>
          <ac:spMkLst>
            <pc:docMk/>
            <pc:sldMk cId="1264774171" sldId="283"/>
            <ac:spMk id="2" creationId="{18EAA506-62EB-4162-9ED0-5CA762107217}"/>
          </ac:spMkLst>
        </pc:spChg>
        <pc:spChg chg="mod">
          <ac:chgData name="Léa Gakima" userId="S::lgaki052@uottawa.ca::ed627838-e7b1-4528-a62b-be7a1fc59321" providerId="AD" clId="Web-{57C91B86-A798-07A3-E08D-85595D4FD558}" dt="2023-09-07T17:28:31.100" v="132" actId="14100"/>
          <ac:spMkLst>
            <pc:docMk/>
            <pc:sldMk cId="1264774171" sldId="283"/>
            <ac:spMk id="3" creationId="{BEB3BD5B-BFA4-404A-BA02-559AC718031F}"/>
          </ac:spMkLst>
        </pc:spChg>
        <pc:spChg chg="mod">
          <ac:chgData name="Léa Gakima" userId="S::lgaki052@uottawa.ca::ed627838-e7b1-4528-a62b-be7a1fc59321" providerId="AD" clId="Web-{57C91B86-A798-07A3-E08D-85595D4FD558}" dt="2023-09-07T17:28:35.787" v="133" actId="1076"/>
          <ac:spMkLst>
            <pc:docMk/>
            <pc:sldMk cId="1264774171" sldId="283"/>
            <ac:spMk id="6" creationId="{00000000-0000-0000-0000-000000000000}"/>
          </ac:spMkLst>
        </pc:spChg>
        <pc:spChg chg="mod">
          <ac:chgData name="Léa Gakima" userId="S::lgaki052@uottawa.ca::ed627838-e7b1-4528-a62b-be7a1fc59321" providerId="AD" clId="Web-{57C91B86-A798-07A3-E08D-85595D4FD558}" dt="2023-09-07T17:29:36.194" v="147" actId="1076"/>
          <ac:spMkLst>
            <pc:docMk/>
            <pc:sldMk cId="1264774171" sldId="283"/>
            <ac:spMk id="10" creationId="{00000000-0000-0000-0000-000000000000}"/>
          </ac:spMkLst>
        </pc:spChg>
        <pc:spChg chg="mod">
          <ac:chgData name="Léa Gakima" userId="S::lgaki052@uottawa.ca::ed627838-e7b1-4528-a62b-be7a1fc59321" providerId="AD" clId="Web-{57C91B86-A798-07A3-E08D-85595D4FD558}" dt="2023-09-07T17:29:31.037" v="146" actId="14100"/>
          <ac:spMkLst>
            <pc:docMk/>
            <pc:sldMk cId="1264774171" sldId="283"/>
            <ac:spMk id="14" creationId="{00000000-0000-0000-0000-000000000000}"/>
          </ac:spMkLst>
        </pc:spChg>
        <pc:cxnChg chg="mod">
          <ac:chgData name="Léa Gakima" userId="S::lgaki052@uottawa.ca::ed627838-e7b1-4528-a62b-be7a1fc59321" providerId="AD" clId="Web-{57C91B86-A798-07A3-E08D-85595D4FD558}" dt="2023-09-07T17:29:39.819" v="148" actId="14100"/>
          <ac:cxnSpMkLst>
            <pc:docMk/>
            <pc:sldMk cId="1264774171" sldId="283"/>
            <ac:cxnSpMk id="24" creationId="{00000000-0000-0000-0000-000000000000}"/>
          </ac:cxnSpMkLst>
        </pc:cxnChg>
      </pc:sldChg>
      <pc:sldChg chg="modSp">
        <pc:chgData name="Léa Gakima" userId="S::lgaki052@uottawa.ca::ed627838-e7b1-4528-a62b-be7a1fc59321" providerId="AD" clId="Web-{57C91B86-A798-07A3-E08D-85595D4FD558}" dt="2023-09-07T17:11:40.128" v="53" actId="1076"/>
        <pc:sldMkLst>
          <pc:docMk/>
          <pc:sldMk cId="3964930196" sldId="285"/>
        </pc:sldMkLst>
        <pc:spChg chg="mod">
          <ac:chgData name="Léa Gakima" userId="S::lgaki052@uottawa.ca::ed627838-e7b1-4528-a62b-be7a1fc59321" providerId="AD" clId="Web-{57C91B86-A798-07A3-E08D-85595D4FD558}" dt="2023-09-07T17:11:18.175" v="49" actId="1076"/>
          <ac:spMkLst>
            <pc:docMk/>
            <pc:sldMk cId="3964930196" sldId="285"/>
            <ac:spMk id="2" creationId="{18EAA506-62EB-4162-9ED0-5CA762107217}"/>
          </ac:spMkLst>
        </pc:spChg>
        <pc:spChg chg="mod">
          <ac:chgData name="Léa Gakima" userId="S::lgaki052@uottawa.ca::ed627838-e7b1-4528-a62b-be7a1fc59321" providerId="AD" clId="Web-{57C91B86-A798-07A3-E08D-85595D4FD558}" dt="2023-09-07T17:11:36.456" v="52" actId="14100"/>
          <ac:spMkLst>
            <pc:docMk/>
            <pc:sldMk cId="3964930196" sldId="285"/>
            <ac:spMk id="3" creationId="{BEB3BD5B-BFA4-404A-BA02-559AC718031F}"/>
          </ac:spMkLst>
        </pc:spChg>
        <pc:spChg chg="mod">
          <ac:chgData name="Léa Gakima" userId="S::lgaki052@uottawa.ca::ed627838-e7b1-4528-a62b-be7a1fc59321" providerId="AD" clId="Web-{57C91B86-A798-07A3-E08D-85595D4FD558}" dt="2023-09-07T17:11:28.737" v="50" actId="1076"/>
          <ac:spMkLst>
            <pc:docMk/>
            <pc:sldMk cId="3964930196" sldId="285"/>
            <ac:spMk id="6" creationId="{00000000-0000-0000-0000-000000000000}"/>
          </ac:spMkLst>
        </pc:spChg>
        <pc:spChg chg="mod">
          <ac:chgData name="Léa Gakima" userId="S::lgaki052@uottawa.ca::ed627838-e7b1-4528-a62b-be7a1fc59321" providerId="AD" clId="Web-{57C91B86-A798-07A3-E08D-85595D4FD558}" dt="2023-09-07T17:11:40.128" v="53" actId="1076"/>
          <ac:spMkLst>
            <pc:docMk/>
            <pc:sldMk cId="3964930196" sldId="285"/>
            <ac:spMk id="21"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46CFB0-A54E-604F-83EA-F91617384A95}" type="doc">
      <dgm:prSet loTypeId="urn:microsoft.com/office/officeart/2005/8/layout/vList6" loCatId="" qsTypeId="urn:microsoft.com/office/officeart/2005/8/quickstyle/simple4" qsCatId="simple" csTypeId="urn:microsoft.com/office/officeart/2005/8/colors/accent4_2" csCatId="accent4" phldr="1"/>
      <dgm:spPr/>
      <dgm:t>
        <a:bodyPr/>
        <a:lstStyle/>
        <a:p>
          <a:endParaRPr lang="en-US"/>
        </a:p>
      </dgm:t>
    </dgm:pt>
    <dgm:pt modelId="{8C584046-D8D1-A041-9920-22D0BF8B932E}">
      <dgm:prSet custT="1">
        <dgm:style>
          <a:lnRef idx="2">
            <a:schemeClr val="accent3"/>
          </a:lnRef>
          <a:fillRef idx="1">
            <a:schemeClr val="lt1"/>
          </a:fillRef>
          <a:effectRef idx="0">
            <a:schemeClr val="accent3"/>
          </a:effectRef>
          <a:fontRef idx="minor">
            <a:schemeClr val="dk1"/>
          </a:fontRef>
        </dgm:style>
      </dgm:prSet>
      <dgm:spPr>
        <a:solidFill>
          <a:schemeClr val="accent3">
            <a:lumMod val="75000"/>
          </a:schemeClr>
        </a:solidFill>
        <a:ln>
          <a:noFill/>
        </a:ln>
      </dgm:spPr>
      <dgm:t>
        <a:bodyPr/>
        <a:lstStyle/>
        <a:p>
          <a:pPr rtl="0"/>
          <a:r>
            <a:rPr lang="fr-CA" sz="2800" dirty="0">
              <a:solidFill>
                <a:srgbClr val="FFFFFF"/>
              </a:solidFill>
            </a:rPr>
            <a:t>1 </a:t>
          </a:r>
        </a:p>
      </dgm:t>
    </dgm:pt>
    <dgm:pt modelId="{92D4CF78-D01C-8442-AA8A-283CEAD36A72}" type="parTrans" cxnId="{ABD3928A-18DA-194C-B78D-F626C74D3369}">
      <dgm:prSet/>
      <dgm:spPr/>
      <dgm:t>
        <a:bodyPr/>
        <a:lstStyle/>
        <a:p>
          <a:endParaRPr lang="en-US"/>
        </a:p>
      </dgm:t>
    </dgm:pt>
    <dgm:pt modelId="{BAA24E65-B889-AE4C-9050-C6BDBA26737E}" type="sibTrans" cxnId="{ABD3928A-18DA-194C-B78D-F626C74D3369}">
      <dgm:prSet/>
      <dgm:spPr/>
      <dgm:t>
        <a:bodyPr/>
        <a:lstStyle/>
        <a:p>
          <a:endParaRPr lang="en-US"/>
        </a:p>
      </dgm:t>
    </dgm:pt>
    <dgm:pt modelId="{E7C1F163-33B0-2F48-9A81-573E02F8D0F4}">
      <dgm:prSet custT="1">
        <dgm:style>
          <a:lnRef idx="2">
            <a:schemeClr val="accent3"/>
          </a:lnRef>
          <a:fillRef idx="1">
            <a:schemeClr val="lt1"/>
          </a:fillRef>
          <a:effectRef idx="0">
            <a:schemeClr val="accent3"/>
          </a:effectRef>
          <a:fontRef idx="minor">
            <a:schemeClr val="dk1"/>
          </a:fontRef>
        </dgm:style>
      </dgm:prSet>
      <dgm:spPr>
        <a:solidFill>
          <a:srgbClr val="0679A3"/>
        </a:solidFill>
        <a:ln>
          <a:noFill/>
        </a:ln>
      </dgm:spPr>
      <dgm:t>
        <a:bodyPr/>
        <a:lstStyle/>
        <a:p>
          <a:pPr rtl="0"/>
          <a:r>
            <a:rPr lang="fr-CA" sz="2800" dirty="0">
              <a:solidFill>
                <a:srgbClr val="FFFFFF"/>
              </a:solidFill>
            </a:rPr>
            <a:t>2</a:t>
          </a:r>
        </a:p>
      </dgm:t>
    </dgm:pt>
    <dgm:pt modelId="{5BAD1621-ED9B-704F-BE54-2D27A66B4D49}" type="parTrans" cxnId="{E2C66AAF-6DEA-5148-BB0B-AD93E8935925}">
      <dgm:prSet/>
      <dgm:spPr/>
      <dgm:t>
        <a:bodyPr/>
        <a:lstStyle/>
        <a:p>
          <a:endParaRPr lang="en-US"/>
        </a:p>
      </dgm:t>
    </dgm:pt>
    <dgm:pt modelId="{0E7AFCAD-DA5E-094A-B29F-E4D9EF84DC70}" type="sibTrans" cxnId="{E2C66AAF-6DEA-5148-BB0B-AD93E8935925}">
      <dgm:prSet/>
      <dgm:spPr/>
      <dgm:t>
        <a:bodyPr/>
        <a:lstStyle/>
        <a:p>
          <a:endParaRPr lang="en-US"/>
        </a:p>
      </dgm:t>
    </dgm:pt>
    <dgm:pt modelId="{75699E67-CD5F-074F-9C1F-0D969E624C74}">
      <dgm:prSet custT="1">
        <dgm:style>
          <a:lnRef idx="2">
            <a:schemeClr val="accent3"/>
          </a:lnRef>
          <a:fillRef idx="1">
            <a:schemeClr val="lt1"/>
          </a:fillRef>
          <a:effectRef idx="0">
            <a:schemeClr val="accent3"/>
          </a:effectRef>
          <a:fontRef idx="minor">
            <a:schemeClr val="dk1"/>
          </a:fontRef>
        </dgm:style>
      </dgm:prSet>
      <dgm:spPr>
        <a:solidFill>
          <a:srgbClr val="0679A3"/>
        </a:solidFill>
        <a:ln>
          <a:noFill/>
        </a:ln>
      </dgm:spPr>
      <dgm:t>
        <a:bodyPr/>
        <a:lstStyle/>
        <a:p>
          <a:pPr rtl="0"/>
          <a:r>
            <a:rPr lang="fr-CA" sz="3600" dirty="0">
              <a:solidFill>
                <a:srgbClr val="FFFFFF"/>
              </a:solidFill>
            </a:rPr>
            <a:t>3</a:t>
          </a:r>
        </a:p>
      </dgm:t>
    </dgm:pt>
    <dgm:pt modelId="{FF543264-DDAC-2D40-89EF-94CEDC54D464}" type="parTrans" cxnId="{F4BE46EF-52B9-9F49-801A-CF0E34F9AFB8}">
      <dgm:prSet/>
      <dgm:spPr/>
      <dgm:t>
        <a:bodyPr/>
        <a:lstStyle/>
        <a:p>
          <a:endParaRPr lang="en-US"/>
        </a:p>
      </dgm:t>
    </dgm:pt>
    <dgm:pt modelId="{20EE8AF0-DD38-E14D-BD13-54ABDB2F0665}" type="sibTrans" cxnId="{F4BE46EF-52B9-9F49-801A-CF0E34F9AFB8}">
      <dgm:prSet/>
      <dgm:spPr/>
      <dgm:t>
        <a:bodyPr/>
        <a:lstStyle/>
        <a:p>
          <a:endParaRPr lang="en-US"/>
        </a:p>
      </dgm:t>
    </dgm:pt>
    <dgm:pt modelId="{B18CD733-3B01-284D-9DDC-B960E5D7C2DD}">
      <dgm:prSet custT="1"/>
      <dgm:spPr>
        <a:ln>
          <a:solidFill>
            <a:srgbClr val="F96A1B">
              <a:alpha val="90000"/>
            </a:srgbClr>
          </a:solidFill>
        </a:ln>
      </dgm:spPr>
      <dgm:t>
        <a:bodyPr/>
        <a:lstStyle/>
        <a:p>
          <a:r>
            <a:rPr lang="en-US" sz="2400" dirty="0" err="1">
              <a:solidFill>
                <a:srgbClr val="F96A1B"/>
              </a:solidFill>
            </a:rPr>
            <a:t>Définir</a:t>
          </a:r>
          <a:r>
            <a:rPr lang="en-US" sz="2400" dirty="0">
              <a:solidFill>
                <a:srgbClr val="F96A1B"/>
              </a:solidFill>
            </a:rPr>
            <a:t> les </a:t>
          </a:r>
          <a:r>
            <a:rPr lang="en-US" sz="2400" dirty="0" err="1">
              <a:solidFill>
                <a:srgbClr val="F96A1B"/>
              </a:solidFill>
            </a:rPr>
            <a:t>enjeux</a:t>
          </a:r>
          <a:r>
            <a:rPr lang="en-US" sz="2400" dirty="0">
              <a:solidFill>
                <a:srgbClr val="F96A1B"/>
              </a:solidFill>
            </a:rPr>
            <a:t> raciaux </a:t>
          </a:r>
        </a:p>
      </dgm:t>
    </dgm:pt>
    <dgm:pt modelId="{2148CB5A-4A38-B14F-92FE-F4BBDF2D420A}" type="parTrans" cxnId="{C920A121-F4BA-6947-B575-842E605025AA}">
      <dgm:prSet/>
      <dgm:spPr/>
      <dgm:t>
        <a:bodyPr/>
        <a:lstStyle/>
        <a:p>
          <a:endParaRPr lang="en-US"/>
        </a:p>
      </dgm:t>
    </dgm:pt>
    <dgm:pt modelId="{A1B37308-824F-4B4C-9C95-2A30AF304E58}" type="sibTrans" cxnId="{C920A121-F4BA-6947-B575-842E605025AA}">
      <dgm:prSet/>
      <dgm:spPr/>
      <dgm:t>
        <a:bodyPr/>
        <a:lstStyle/>
        <a:p>
          <a:endParaRPr lang="en-US"/>
        </a:p>
      </dgm:t>
    </dgm:pt>
    <dgm:pt modelId="{0545E4A1-7E8A-754A-9DC7-D3044D7279F4}">
      <dgm:prSet custT="1"/>
      <dgm:spPr>
        <a:ln>
          <a:solidFill>
            <a:srgbClr val="158EE2">
              <a:alpha val="90000"/>
            </a:srgbClr>
          </a:solidFill>
        </a:ln>
      </dgm:spPr>
      <dgm:t>
        <a:bodyPr/>
        <a:lstStyle/>
        <a:p>
          <a:r>
            <a:rPr lang="en-US" sz="2400" dirty="0" err="1">
              <a:solidFill>
                <a:srgbClr val="158EE2"/>
              </a:solidFill>
            </a:rPr>
            <a:t>Analyser</a:t>
          </a:r>
          <a:r>
            <a:rPr lang="en-US" sz="2400" dirty="0">
              <a:solidFill>
                <a:srgbClr val="158EE2"/>
              </a:solidFill>
            </a:rPr>
            <a:t> </a:t>
          </a:r>
          <a:r>
            <a:rPr lang="en-US" sz="2400" dirty="0" err="1">
              <a:solidFill>
                <a:srgbClr val="158EE2"/>
              </a:solidFill>
            </a:rPr>
            <a:t>l’historique</a:t>
          </a:r>
          <a:r>
            <a:rPr lang="en-US" sz="2400" dirty="0">
              <a:solidFill>
                <a:srgbClr val="158EE2"/>
              </a:solidFill>
            </a:rPr>
            <a:t> de discrimination </a:t>
          </a:r>
          <a:r>
            <a:rPr lang="en-US" sz="2400" dirty="0" err="1">
              <a:solidFill>
                <a:srgbClr val="158EE2"/>
              </a:solidFill>
            </a:rPr>
            <a:t>raciale</a:t>
          </a:r>
          <a:r>
            <a:rPr lang="en-US" sz="2400" dirty="0">
              <a:solidFill>
                <a:srgbClr val="158EE2"/>
              </a:solidFill>
            </a:rPr>
            <a:t> au Canada</a:t>
          </a:r>
        </a:p>
      </dgm:t>
    </dgm:pt>
    <dgm:pt modelId="{B84C6721-6959-FC44-A41C-5F7AA46244B6}" type="parTrans" cxnId="{A9617055-60C3-DE47-9404-2690D59D7466}">
      <dgm:prSet/>
      <dgm:spPr/>
      <dgm:t>
        <a:bodyPr/>
        <a:lstStyle/>
        <a:p>
          <a:endParaRPr lang="en-US"/>
        </a:p>
      </dgm:t>
    </dgm:pt>
    <dgm:pt modelId="{02253696-CB2C-4446-81B9-948C965ECB38}" type="sibTrans" cxnId="{A9617055-60C3-DE47-9404-2690D59D7466}">
      <dgm:prSet/>
      <dgm:spPr/>
      <dgm:t>
        <a:bodyPr/>
        <a:lstStyle/>
        <a:p>
          <a:endParaRPr lang="en-US"/>
        </a:p>
      </dgm:t>
    </dgm:pt>
    <dgm:pt modelId="{BB2CA63D-1F58-1949-80FC-F14FEE671192}">
      <dgm:prSet custT="1"/>
      <dgm:spPr>
        <a:ln>
          <a:solidFill>
            <a:srgbClr val="B04D92">
              <a:alpha val="90000"/>
            </a:srgbClr>
          </a:solidFill>
        </a:ln>
      </dgm:spPr>
      <dgm:t>
        <a:bodyPr/>
        <a:lstStyle/>
        <a:p>
          <a:r>
            <a:rPr lang="en-US" sz="2200" dirty="0" err="1">
              <a:solidFill>
                <a:srgbClr val="B04D92"/>
              </a:solidFill>
            </a:rPr>
            <a:t>Comprendre</a:t>
          </a:r>
          <a:r>
            <a:rPr lang="en-US" sz="2200" dirty="0">
              <a:solidFill>
                <a:srgbClr val="B04D92"/>
              </a:solidFill>
            </a:rPr>
            <a:t> les </a:t>
          </a:r>
          <a:r>
            <a:rPr lang="en-US" sz="2200" dirty="0" err="1">
              <a:solidFill>
                <a:srgbClr val="B04D92"/>
              </a:solidFill>
            </a:rPr>
            <a:t>différentes</a:t>
          </a:r>
          <a:r>
            <a:rPr lang="en-US" sz="2200" dirty="0">
              <a:solidFill>
                <a:srgbClr val="B04D92"/>
              </a:solidFill>
            </a:rPr>
            <a:t> manifestations </a:t>
          </a:r>
          <a:r>
            <a:rPr lang="en-US" sz="2200" dirty="0" err="1">
              <a:solidFill>
                <a:srgbClr val="B04D92"/>
              </a:solidFill>
            </a:rPr>
            <a:t>racistes</a:t>
          </a:r>
          <a:r>
            <a:rPr lang="en-US" sz="2200" dirty="0">
              <a:solidFill>
                <a:srgbClr val="B04D92"/>
              </a:solidFill>
            </a:rPr>
            <a:t> </a:t>
          </a:r>
          <a:r>
            <a:rPr lang="en-US" sz="2200" dirty="0" err="1">
              <a:solidFill>
                <a:srgbClr val="B04D92"/>
              </a:solidFill>
            </a:rPr>
            <a:t>dans</a:t>
          </a:r>
          <a:r>
            <a:rPr lang="en-US" sz="2200" dirty="0">
              <a:solidFill>
                <a:srgbClr val="B04D92"/>
              </a:solidFill>
            </a:rPr>
            <a:t> divers </a:t>
          </a:r>
          <a:r>
            <a:rPr lang="en-US" sz="2200" dirty="0" err="1">
              <a:solidFill>
                <a:srgbClr val="B04D92"/>
              </a:solidFill>
            </a:rPr>
            <a:t>milieux</a:t>
          </a:r>
          <a:r>
            <a:rPr lang="en-US" sz="2200" dirty="0">
              <a:solidFill>
                <a:srgbClr val="B04D92"/>
              </a:solidFill>
            </a:rPr>
            <a:t> (ex: travail, académique etc.)</a:t>
          </a:r>
        </a:p>
      </dgm:t>
    </dgm:pt>
    <dgm:pt modelId="{3D8C17F8-0FF7-CB4B-B014-544063A26A65}" type="parTrans" cxnId="{33F6F0F0-381A-FF48-BDA1-FF74B98ECFC6}">
      <dgm:prSet/>
      <dgm:spPr/>
      <dgm:t>
        <a:bodyPr/>
        <a:lstStyle/>
        <a:p>
          <a:endParaRPr lang="en-US"/>
        </a:p>
      </dgm:t>
    </dgm:pt>
    <dgm:pt modelId="{000790E2-A67F-2E40-8EB2-ED5AFA90B3F3}" type="sibTrans" cxnId="{33F6F0F0-381A-FF48-BDA1-FF74B98ECFC6}">
      <dgm:prSet/>
      <dgm:spPr/>
      <dgm:t>
        <a:bodyPr/>
        <a:lstStyle/>
        <a:p>
          <a:endParaRPr lang="en-US"/>
        </a:p>
      </dgm:t>
    </dgm:pt>
    <dgm:pt modelId="{AD1E2CE2-902B-4490-B0E9-66F38EE8D2E2}" type="pres">
      <dgm:prSet presAssocID="{7B46CFB0-A54E-604F-83EA-F91617384A95}" presName="Name0" presStyleCnt="0">
        <dgm:presLayoutVars>
          <dgm:dir/>
          <dgm:animLvl val="lvl"/>
          <dgm:resizeHandles/>
        </dgm:presLayoutVars>
      </dgm:prSet>
      <dgm:spPr/>
    </dgm:pt>
    <dgm:pt modelId="{091BEFF9-3D89-47F6-ACB0-5EEC906D699F}" type="pres">
      <dgm:prSet presAssocID="{8C584046-D8D1-A041-9920-22D0BF8B932E}" presName="linNode" presStyleCnt="0"/>
      <dgm:spPr/>
    </dgm:pt>
    <dgm:pt modelId="{44C7D45F-976B-4E01-A1D4-4CE89CDE5609}" type="pres">
      <dgm:prSet presAssocID="{8C584046-D8D1-A041-9920-22D0BF8B932E}" presName="parentShp" presStyleLbl="node1" presStyleIdx="0" presStyleCnt="3" custScaleX="97171" custScaleY="776945">
        <dgm:presLayoutVars>
          <dgm:bulletEnabled val="1"/>
        </dgm:presLayoutVars>
      </dgm:prSet>
      <dgm:spPr>
        <a:prstGeom prst="rect">
          <a:avLst/>
        </a:prstGeom>
      </dgm:spPr>
    </dgm:pt>
    <dgm:pt modelId="{831B41B9-7104-470A-9D4C-8601672C4FAB}" type="pres">
      <dgm:prSet presAssocID="{8C584046-D8D1-A041-9920-22D0BF8B932E}" presName="childShp" presStyleLbl="bgAccFollowNode1" presStyleIdx="0" presStyleCnt="3" custScaleY="993301">
        <dgm:presLayoutVars>
          <dgm:bulletEnabled val="1"/>
        </dgm:presLayoutVars>
      </dgm:prSet>
      <dgm:spPr/>
    </dgm:pt>
    <dgm:pt modelId="{E590134F-D9D0-41F3-A284-F1DE482D6281}" type="pres">
      <dgm:prSet presAssocID="{BAA24E65-B889-AE4C-9050-C6BDBA26737E}" presName="spacing" presStyleCnt="0"/>
      <dgm:spPr/>
    </dgm:pt>
    <dgm:pt modelId="{28AE1979-44B3-4A7E-91B5-C677BD59D1C1}" type="pres">
      <dgm:prSet presAssocID="{E7C1F163-33B0-2F48-9A81-573E02F8D0F4}" presName="linNode" presStyleCnt="0"/>
      <dgm:spPr/>
    </dgm:pt>
    <dgm:pt modelId="{433C188F-8FDA-4D39-931C-C34A6D89BAEF}" type="pres">
      <dgm:prSet presAssocID="{E7C1F163-33B0-2F48-9A81-573E02F8D0F4}" presName="parentShp" presStyleLbl="node1" presStyleIdx="1" presStyleCnt="3" custScaleX="97414" custScaleY="1243840" custLinFactNeighborX="-81" custLinFactNeighborY="-3909">
        <dgm:presLayoutVars>
          <dgm:bulletEnabled val="1"/>
        </dgm:presLayoutVars>
      </dgm:prSet>
      <dgm:spPr>
        <a:prstGeom prst="rect">
          <a:avLst/>
        </a:prstGeom>
      </dgm:spPr>
    </dgm:pt>
    <dgm:pt modelId="{6C46FA96-5DF3-40EA-BD34-44DA513661F8}" type="pres">
      <dgm:prSet presAssocID="{E7C1F163-33B0-2F48-9A81-573E02F8D0F4}" presName="childShp" presStyleLbl="bgAccFollowNode1" presStyleIdx="1" presStyleCnt="3" custScaleY="1641710" custLinFactNeighborX="122" custLinFactNeighborY="-1778">
        <dgm:presLayoutVars>
          <dgm:bulletEnabled val="1"/>
        </dgm:presLayoutVars>
      </dgm:prSet>
      <dgm:spPr/>
    </dgm:pt>
    <dgm:pt modelId="{E512E10E-BFC3-423B-B13E-2AFBDAE1EF7E}" type="pres">
      <dgm:prSet presAssocID="{0E7AFCAD-DA5E-094A-B29F-E4D9EF84DC70}" presName="spacing" presStyleCnt="0"/>
      <dgm:spPr/>
    </dgm:pt>
    <dgm:pt modelId="{4228CB63-88B8-4E95-9C81-D404CEE6CF73}" type="pres">
      <dgm:prSet presAssocID="{75699E67-CD5F-074F-9C1F-0D969E624C74}" presName="linNode" presStyleCnt="0"/>
      <dgm:spPr/>
    </dgm:pt>
    <dgm:pt modelId="{4E66D615-8F00-49BD-B01D-570E8F05BA6C}" type="pres">
      <dgm:prSet presAssocID="{75699E67-CD5F-074F-9C1F-0D969E624C74}" presName="parentShp" presStyleLbl="node1" presStyleIdx="2" presStyleCnt="3" custScaleX="137809" custScaleY="1504330">
        <dgm:presLayoutVars>
          <dgm:bulletEnabled val="1"/>
        </dgm:presLayoutVars>
      </dgm:prSet>
      <dgm:spPr>
        <a:prstGeom prst="rect">
          <a:avLst/>
        </a:prstGeom>
      </dgm:spPr>
    </dgm:pt>
    <dgm:pt modelId="{F0F21753-93E9-456C-B55E-277274D07CB3}" type="pres">
      <dgm:prSet presAssocID="{75699E67-CD5F-074F-9C1F-0D969E624C74}" presName="childShp" presStyleLbl="bgAccFollowNode1" presStyleIdx="2" presStyleCnt="3" custScaleX="139542" custScaleY="2000000" custLinFactNeighborX="3878" custLinFactNeighborY="635">
        <dgm:presLayoutVars>
          <dgm:bulletEnabled val="1"/>
        </dgm:presLayoutVars>
      </dgm:prSet>
      <dgm:spPr/>
    </dgm:pt>
  </dgm:ptLst>
  <dgm:cxnLst>
    <dgm:cxn modelId="{782C8506-DC66-6B44-ACAD-B75290C3B8DF}" type="presOf" srcId="{0545E4A1-7E8A-754A-9DC7-D3044D7279F4}" destId="{6C46FA96-5DF3-40EA-BD34-44DA513661F8}" srcOrd="0" destOrd="0" presId="urn:microsoft.com/office/officeart/2005/8/layout/vList6"/>
    <dgm:cxn modelId="{C920A121-F4BA-6947-B575-842E605025AA}" srcId="{8C584046-D8D1-A041-9920-22D0BF8B932E}" destId="{B18CD733-3B01-284D-9DDC-B960E5D7C2DD}" srcOrd="0" destOrd="0" parTransId="{2148CB5A-4A38-B14F-92FE-F4BBDF2D420A}" sibTransId="{A1B37308-824F-4B4C-9C95-2A30AF304E58}"/>
    <dgm:cxn modelId="{394E7425-8561-4D4C-8A5F-993359B4CEA1}" type="presOf" srcId="{B18CD733-3B01-284D-9DDC-B960E5D7C2DD}" destId="{831B41B9-7104-470A-9D4C-8601672C4FAB}" srcOrd="0" destOrd="0" presId="urn:microsoft.com/office/officeart/2005/8/layout/vList6"/>
    <dgm:cxn modelId="{F951E873-CEE9-2B4C-AAB5-11BB0E3DE37B}" type="presOf" srcId="{75699E67-CD5F-074F-9C1F-0D969E624C74}" destId="{4E66D615-8F00-49BD-B01D-570E8F05BA6C}" srcOrd="0" destOrd="0" presId="urn:microsoft.com/office/officeart/2005/8/layout/vList6"/>
    <dgm:cxn modelId="{A9617055-60C3-DE47-9404-2690D59D7466}" srcId="{E7C1F163-33B0-2F48-9A81-573E02F8D0F4}" destId="{0545E4A1-7E8A-754A-9DC7-D3044D7279F4}" srcOrd="0" destOrd="0" parTransId="{B84C6721-6959-FC44-A41C-5F7AA46244B6}" sibTransId="{02253696-CB2C-4446-81B9-948C965ECB38}"/>
    <dgm:cxn modelId="{ABD3928A-18DA-194C-B78D-F626C74D3369}" srcId="{7B46CFB0-A54E-604F-83EA-F91617384A95}" destId="{8C584046-D8D1-A041-9920-22D0BF8B932E}" srcOrd="0" destOrd="0" parTransId="{92D4CF78-D01C-8442-AA8A-283CEAD36A72}" sibTransId="{BAA24E65-B889-AE4C-9050-C6BDBA26737E}"/>
    <dgm:cxn modelId="{CBBBC7A9-D82F-B146-B687-59D6039516BB}" type="presOf" srcId="{8C584046-D8D1-A041-9920-22D0BF8B932E}" destId="{44C7D45F-976B-4E01-A1D4-4CE89CDE5609}" srcOrd="0" destOrd="0" presId="urn:microsoft.com/office/officeart/2005/8/layout/vList6"/>
    <dgm:cxn modelId="{E2C66AAF-6DEA-5148-BB0B-AD93E8935925}" srcId="{7B46CFB0-A54E-604F-83EA-F91617384A95}" destId="{E7C1F163-33B0-2F48-9A81-573E02F8D0F4}" srcOrd="1" destOrd="0" parTransId="{5BAD1621-ED9B-704F-BE54-2D27A66B4D49}" sibTransId="{0E7AFCAD-DA5E-094A-B29F-E4D9EF84DC70}"/>
    <dgm:cxn modelId="{C943F3B8-0524-0946-9DC0-5464A13661F1}" type="presOf" srcId="{BB2CA63D-1F58-1949-80FC-F14FEE671192}" destId="{F0F21753-93E9-456C-B55E-277274D07CB3}" srcOrd="0" destOrd="0" presId="urn:microsoft.com/office/officeart/2005/8/layout/vList6"/>
    <dgm:cxn modelId="{F443CDC4-8B38-6F48-B966-0825C6568DB8}" type="presOf" srcId="{7B46CFB0-A54E-604F-83EA-F91617384A95}" destId="{AD1E2CE2-902B-4490-B0E9-66F38EE8D2E2}" srcOrd="0" destOrd="0" presId="urn:microsoft.com/office/officeart/2005/8/layout/vList6"/>
    <dgm:cxn modelId="{F4BE46EF-52B9-9F49-801A-CF0E34F9AFB8}" srcId="{7B46CFB0-A54E-604F-83EA-F91617384A95}" destId="{75699E67-CD5F-074F-9C1F-0D969E624C74}" srcOrd="2" destOrd="0" parTransId="{FF543264-DDAC-2D40-89EF-94CEDC54D464}" sibTransId="{20EE8AF0-DD38-E14D-BD13-54ABDB2F0665}"/>
    <dgm:cxn modelId="{33F6F0F0-381A-FF48-BDA1-FF74B98ECFC6}" srcId="{75699E67-CD5F-074F-9C1F-0D969E624C74}" destId="{BB2CA63D-1F58-1949-80FC-F14FEE671192}" srcOrd="0" destOrd="0" parTransId="{3D8C17F8-0FF7-CB4B-B014-544063A26A65}" sibTransId="{000790E2-A67F-2E40-8EB2-ED5AFA90B3F3}"/>
    <dgm:cxn modelId="{F5EFB0FC-1D9C-094D-8552-F2D013DC931E}" type="presOf" srcId="{E7C1F163-33B0-2F48-9A81-573E02F8D0F4}" destId="{433C188F-8FDA-4D39-931C-C34A6D89BAEF}" srcOrd="0" destOrd="0" presId="urn:microsoft.com/office/officeart/2005/8/layout/vList6"/>
    <dgm:cxn modelId="{0365DD77-4C3F-EF4B-BD23-892CE4C5A725}" type="presParOf" srcId="{AD1E2CE2-902B-4490-B0E9-66F38EE8D2E2}" destId="{091BEFF9-3D89-47F6-ACB0-5EEC906D699F}" srcOrd="0" destOrd="0" presId="urn:microsoft.com/office/officeart/2005/8/layout/vList6"/>
    <dgm:cxn modelId="{78674644-18AC-084B-AB74-F9EA754F9DF0}" type="presParOf" srcId="{091BEFF9-3D89-47F6-ACB0-5EEC906D699F}" destId="{44C7D45F-976B-4E01-A1D4-4CE89CDE5609}" srcOrd="0" destOrd="0" presId="urn:microsoft.com/office/officeart/2005/8/layout/vList6"/>
    <dgm:cxn modelId="{FD70805C-5AD0-3844-BC8B-FB320DD8D9EF}" type="presParOf" srcId="{091BEFF9-3D89-47F6-ACB0-5EEC906D699F}" destId="{831B41B9-7104-470A-9D4C-8601672C4FAB}" srcOrd="1" destOrd="0" presId="urn:microsoft.com/office/officeart/2005/8/layout/vList6"/>
    <dgm:cxn modelId="{97732AC3-24B7-CD47-9E86-2096276CDFBA}" type="presParOf" srcId="{AD1E2CE2-902B-4490-B0E9-66F38EE8D2E2}" destId="{E590134F-D9D0-41F3-A284-F1DE482D6281}" srcOrd="1" destOrd="0" presId="urn:microsoft.com/office/officeart/2005/8/layout/vList6"/>
    <dgm:cxn modelId="{F00CA665-61BA-4948-A9C5-652C6A4F2DE1}" type="presParOf" srcId="{AD1E2CE2-902B-4490-B0E9-66F38EE8D2E2}" destId="{28AE1979-44B3-4A7E-91B5-C677BD59D1C1}" srcOrd="2" destOrd="0" presId="urn:microsoft.com/office/officeart/2005/8/layout/vList6"/>
    <dgm:cxn modelId="{C9BF4494-AEEC-FB49-A7DC-F7938F122A4B}" type="presParOf" srcId="{28AE1979-44B3-4A7E-91B5-C677BD59D1C1}" destId="{433C188F-8FDA-4D39-931C-C34A6D89BAEF}" srcOrd="0" destOrd="0" presId="urn:microsoft.com/office/officeart/2005/8/layout/vList6"/>
    <dgm:cxn modelId="{3054D97A-E676-7F45-9590-D4C747B46CDE}" type="presParOf" srcId="{28AE1979-44B3-4A7E-91B5-C677BD59D1C1}" destId="{6C46FA96-5DF3-40EA-BD34-44DA513661F8}" srcOrd="1" destOrd="0" presId="urn:microsoft.com/office/officeart/2005/8/layout/vList6"/>
    <dgm:cxn modelId="{3E61A423-479F-D64A-AD85-DCDFA425F549}" type="presParOf" srcId="{AD1E2CE2-902B-4490-B0E9-66F38EE8D2E2}" destId="{E512E10E-BFC3-423B-B13E-2AFBDAE1EF7E}" srcOrd="3" destOrd="0" presId="urn:microsoft.com/office/officeart/2005/8/layout/vList6"/>
    <dgm:cxn modelId="{665286F5-DAF7-7646-9CCE-1D22C8CF458A}" type="presParOf" srcId="{AD1E2CE2-902B-4490-B0E9-66F38EE8D2E2}" destId="{4228CB63-88B8-4E95-9C81-D404CEE6CF73}" srcOrd="4" destOrd="0" presId="urn:microsoft.com/office/officeart/2005/8/layout/vList6"/>
    <dgm:cxn modelId="{EBC3BC0E-536E-D940-86F7-EFC122614536}" type="presParOf" srcId="{4228CB63-88B8-4E95-9C81-D404CEE6CF73}" destId="{4E66D615-8F00-49BD-B01D-570E8F05BA6C}" srcOrd="0" destOrd="0" presId="urn:microsoft.com/office/officeart/2005/8/layout/vList6"/>
    <dgm:cxn modelId="{2CCA589D-3729-CC4C-A1EB-3A4CAFA1A1F7}" type="presParOf" srcId="{4228CB63-88B8-4E95-9C81-D404CEE6CF73}" destId="{F0F21753-93E9-456C-B55E-277274D07CB3}" srcOrd="1" destOrd="0" presId="urn:microsoft.com/office/officeart/2005/8/layout/vList6"/>
  </dgm:cxnLst>
  <dgm:bg>
    <a:solidFill>
      <a:schemeClr val="accent3">
        <a:lumMod val="40000"/>
        <a:lumOff val="60000"/>
      </a:schemeClr>
    </a:solid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B41B9-7104-470A-9D4C-8601672C4FAB}">
      <dsp:nvSpPr>
        <dsp:cNvPr id="0" name=""/>
        <dsp:cNvSpPr/>
      </dsp:nvSpPr>
      <dsp:spPr>
        <a:xfrm>
          <a:off x="3606806" y="2066"/>
          <a:ext cx="5481042" cy="666951"/>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rgbClr val="F96A1B">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err="1">
              <a:solidFill>
                <a:srgbClr val="F96A1B"/>
              </a:solidFill>
            </a:rPr>
            <a:t>Définir</a:t>
          </a:r>
          <a:r>
            <a:rPr lang="en-US" sz="2400" kern="1200" dirty="0">
              <a:solidFill>
                <a:srgbClr val="F96A1B"/>
              </a:solidFill>
            </a:rPr>
            <a:t> les </a:t>
          </a:r>
          <a:r>
            <a:rPr lang="en-US" sz="2400" kern="1200" dirty="0" err="1">
              <a:solidFill>
                <a:srgbClr val="F96A1B"/>
              </a:solidFill>
            </a:rPr>
            <a:t>enjeux</a:t>
          </a:r>
          <a:r>
            <a:rPr lang="en-US" sz="2400" kern="1200" dirty="0">
              <a:solidFill>
                <a:srgbClr val="F96A1B"/>
              </a:solidFill>
            </a:rPr>
            <a:t> raciaux </a:t>
          </a:r>
        </a:p>
      </dsp:txBody>
      <dsp:txXfrm>
        <a:off x="3606806" y="85435"/>
        <a:ext cx="5230935" cy="500213"/>
      </dsp:txXfrm>
    </dsp:sp>
    <dsp:sp modelId="{44C7D45F-976B-4E01-A1D4-4CE89CDE5609}">
      <dsp:nvSpPr>
        <dsp:cNvPr id="0" name=""/>
        <dsp:cNvSpPr/>
      </dsp:nvSpPr>
      <dsp:spPr>
        <a:xfrm>
          <a:off x="56151" y="74702"/>
          <a:ext cx="3550655" cy="521679"/>
        </a:xfrm>
        <a:prstGeom prst="rect">
          <a:avLst/>
        </a:prstGeom>
        <a:solidFill>
          <a:schemeClr val="accent3">
            <a:lumMod val="75000"/>
          </a:schemeClr>
        </a:solidFill>
        <a:ln w="25400" cap="flat" cmpd="sng" algn="ctr">
          <a:no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fr-CA" sz="2800" kern="1200" dirty="0">
              <a:solidFill>
                <a:srgbClr val="FFFFFF"/>
              </a:solidFill>
            </a:rPr>
            <a:t>1 </a:t>
          </a:r>
        </a:p>
      </dsp:txBody>
      <dsp:txXfrm>
        <a:off x="56151" y="74702"/>
        <a:ext cx="3550655" cy="521679"/>
      </dsp:txXfrm>
    </dsp:sp>
    <dsp:sp modelId="{6C46FA96-5DF3-40EA-BD34-44DA513661F8}">
      <dsp:nvSpPr>
        <dsp:cNvPr id="0" name=""/>
        <dsp:cNvSpPr/>
      </dsp:nvSpPr>
      <dsp:spPr>
        <a:xfrm>
          <a:off x="3615704" y="674538"/>
          <a:ext cx="5481042" cy="1102325"/>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rgbClr val="158EE2">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err="1">
              <a:solidFill>
                <a:srgbClr val="158EE2"/>
              </a:solidFill>
            </a:rPr>
            <a:t>Analyser</a:t>
          </a:r>
          <a:r>
            <a:rPr lang="en-US" sz="2400" kern="1200" dirty="0">
              <a:solidFill>
                <a:srgbClr val="158EE2"/>
              </a:solidFill>
            </a:rPr>
            <a:t> </a:t>
          </a:r>
          <a:r>
            <a:rPr lang="en-US" sz="2400" kern="1200" dirty="0" err="1">
              <a:solidFill>
                <a:srgbClr val="158EE2"/>
              </a:solidFill>
            </a:rPr>
            <a:t>l’historique</a:t>
          </a:r>
          <a:r>
            <a:rPr lang="en-US" sz="2400" kern="1200" dirty="0">
              <a:solidFill>
                <a:srgbClr val="158EE2"/>
              </a:solidFill>
            </a:rPr>
            <a:t> de discrimination </a:t>
          </a:r>
          <a:r>
            <a:rPr lang="en-US" sz="2400" kern="1200" dirty="0" err="1">
              <a:solidFill>
                <a:srgbClr val="158EE2"/>
              </a:solidFill>
            </a:rPr>
            <a:t>raciale</a:t>
          </a:r>
          <a:r>
            <a:rPr lang="en-US" sz="2400" kern="1200" dirty="0">
              <a:solidFill>
                <a:srgbClr val="158EE2"/>
              </a:solidFill>
            </a:rPr>
            <a:t> au Canada</a:t>
          </a:r>
        </a:p>
      </dsp:txBody>
      <dsp:txXfrm>
        <a:off x="3615704" y="812329"/>
        <a:ext cx="5067670" cy="826743"/>
      </dsp:txXfrm>
    </dsp:sp>
    <dsp:sp modelId="{433C188F-8FDA-4D39-931C-C34A6D89BAEF}">
      <dsp:nvSpPr>
        <dsp:cNvPr id="0" name=""/>
        <dsp:cNvSpPr/>
      </dsp:nvSpPr>
      <dsp:spPr>
        <a:xfrm>
          <a:off x="47271" y="806682"/>
          <a:ext cx="3559534" cy="835176"/>
        </a:xfrm>
        <a:prstGeom prst="rect">
          <a:avLst/>
        </a:prstGeom>
        <a:solidFill>
          <a:srgbClr val="0679A3"/>
        </a:solidFill>
        <a:ln w="25400" cap="flat" cmpd="sng" algn="ctr">
          <a:no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fr-CA" sz="2800" kern="1200" dirty="0">
              <a:solidFill>
                <a:srgbClr val="FFFFFF"/>
              </a:solidFill>
            </a:rPr>
            <a:t>2</a:t>
          </a:r>
        </a:p>
      </dsp:txBody>
      <dsp:txXfrm>
        <a:off x="47271" y="806682"/>
        <a:ext cx="3559534" cy="835176"/>
      </dsp:txXfrm>
    </dsp:sp>
    <dsp:sp modelId="{F0F21753-93E9-456C-B55E-277274D07CB3}">
      <dsp:nvSpPr>
        <dsp:cNvPr id="0" name=""/>
        <dsp:cNvSpPr/>
      </dsp:nvSpPr>
      <dsp:spPr>
        <a:xfrm>
          <a:off x="3633894" y="1785199"/>
          <a:ext cx="5510105" cy="1342899"/>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rgbClr val="B04D92">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dirty="0" err="1">
              <a:solidFill>
                <a:srgbClr val="B04D92"/>
              </a:solidFill>
            </a:rPr>
            <a:t>Comprendre</a:t>
          </a:r>
          <a:r>
            <a:rPr lang="en-US" sz="2200" kern="1200" dirty="0">
              <a:solidFill>
                <a:srgbClr val="B04D92"/>
              </a:solidFill>
            </a:rPr>
            <a:t> les </a:t>
          </a:r>
          <a:r>
            <a:rPr lang="en-US" sz="2200" kern="1200" dirty="0" err="1">
              <a:solidFill>
                <a:srgbClr val="B04D92"/>
              </a:solidFill>
            </a:rPr>
            <a:t>différentes</a:t>
          </a:r>
          <a:r>
            <a:rPr lang="en-US" sz="2200" kern="1200" dirty="0">
              <a:solidFill>
                <a:srgbClr val="B04D92"/>
              </a:solidFill>
            </a:rPr>
            <a:t> manifestations </a:t>
          </a:r>
          <a:r>
            <a:rPr lang="en-US" sz="2200" kern="1200" dirty="0" err="1">
              <a:solidFill>
                <a:srgbClr val="B04D92"/>
              </a:solidFill>
            </a:rPr>
            <a:t>racistes</a:t>
          </a:r>
          <a:r>
            <a:rPr lang="en-US" sz="2200" kern="1200" dirty="0">
              <a:solidFill>
                <a:srgbClr val="B04D92"/>
              </a:solidFill>
            </a:rPr>
            <a:t> </a:t>
          </a:r>
          <a:r>
            <a:rPr lang="en-US" sz="2200" kern="1200" dirty="0" err="1">
              <a:solidFill>
                <a:srgbClr val="B04D92"/>
              </a:solidFill>
            </a:rPr>
            <a:t>dans</a:t>
          </a:r>
          <a:r>
            <a:rPr lang="en-US" sz="2200" kern="1200" dirty="0">
              <a:solidFill>
                <a:srgbClr val="B04D92"/>
              </a:solidFill>
            </a:rPr>
            <a:t> divers </a:t>
          </a:r>
          <a:r>
            <a:rPr lang="en-US" sz="2200" kern="1200" dirty="0" err="1">
              <a:solidFill>
                <a:srgbClr val="B04D92"/>
              </a:solidFill>
            </a:rPr>
            <a:t>milieux</a:t>
          </a:r>
          <a:r>
            <a:rPr lang="en-US" sz="2200" kern="1200" dirty="0">
              <a:solidFill>
                <a:srgbClr val="B04D92"/>
              </a:solidFill>
            </a:rPr>
            <a:t> (ex: travail, académique etc.)</a:t>
          </a:r>
        </a:p>
      </dsp:txBody>
      <dsp:txXfrm>
        <a:off x="3633894" y="1953061"/>
        <a:ext cx="5006518" cy="1007175"/>
      </dsp:txXfrm>
    </dsp:sp>
    <dsp:sp modelId="{4E66D615-8F00-49BD-B01D-570E8F05BA6C}">
      <dsp:nvSpPr>
        <dsp:cNvPr id="0" name=""/>
        <dsp:cNvSpPr/>
      </dsp:nvSpPr>
      <dsp:spPr>
        <a:xfrm>
          <a:off x="3055" y="1951181"/>
          <a:ext cx="3627783" cy="1010081"/>
        </a:xfrm>
        <a:prstGeom prst="rect">
          <a:avLst/>
        </a:prstGeom>
        <a:solidFill>
          <a:srgbClr val="0679A3"/>
        </a:solidFill>
        <a:ln w="25400" cap="flat" cmpd="sng" algn="ctr">
          <a:no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fr-CA" sz="3600" kern="1200" dirty="0">
              <a:solidFill>
                <a:srgbClr val="FFFFFF"/>
              </a:solidFill>
            </a:rPr>
            <a:t>3</a:t>
          </a:r>
        </a:p>
      </dsp:txBody>
      <dsp:txXfrm>
        <a:off x="3055" y="1951181"/>
        <a:ext cx="3627783" cy="101008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88765C-C411-FB4D-954C-B85C730BE316}" type="datetimeFigureOut">
              <a:rPr lang="en-US" smtClean="0"/>
              <a:t>9/7/2023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E00E19-C26C-9F44-A68C-AD89E6C18669}" type="slidenum">
              <a:rPr lang="en-US" smtClean="0"/>
              <a:t>‹#›</a:t>
            </a:fld>
            <a:endParaRPr lang="en-US"/>
          </a:p>
        </p:txBody>
      </p:sp>
    </p:spTree>
    <p:extLst>
      <p:ext uri="{BB962C8B-B14F-4D97-AF65-F5344CB8AC3E}">
        <p14:creationId xmlns:p14="http://schemas.microsoft.com/office/powerpoint/2010/main" val="867974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00E19-C26C-9F44-A68C-AD89E6C18669}" type="slidenum">
              <a:rPr lang="en-US" smtClean="0"/>
              <a:t>1</a:t>
            </a:fld>
            <a:endParaRPr lang="en-US"/>
          </a:p>
        </p:txBody>
      </p:sp>
    </p:spTree>
    <p:extLst>
      <p:ext uri="{BB962C8B-B14F-4D97-AF65-F5344CB8AC3E}">
        <p14:creationId xmlns:p14="http://schemas.microsoft.com/office/powerpoint/2010/main" val="865031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00E19-C26C-9F44-A68C-AD89E6C18669}" type="slidenum">
              <a:rPr lang="en-US" smtClean="0"/>
              <a:t>2</a:t>
            </a:fld>
            <a:endParaRPr lang="en-US"/>
          </a:p>
        </p:txBody>
      </p:sp>
    </p:spTree>
    <p:extLst>
      <p:ext uri="{BB962C8B-B14F-4D97-AF65-F5344CB8AC3E}">
        <p14:creationId xmlns:p14="http://schemas.microsoft.com/office/powerpoint/2010/main" val="138468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00E19-C26C-9F44-A68C-AD89E6C18669}" type="slidenum">
              <a:rPr lang="en-US" smtClean="0"/>
              <a:t>7</a:t>
            </a:fld>
            <a:endParaRPr lang="en-US"/>
          </a:p>
        </p:txBody>
      </p:sp>
    </p:spTree>
    <p:extLst>
      <p:ext uri="{BB962C8B-B14F-4D97-AF65-F5344CB8AC3E}">
        <p14:creationId xmlns:p14="http://schemas.microsoft.com/office/powerpoint/2010/main" val="2528398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00E19-C26C-9F44-A68C-AD89E6C18669}" type="slidenum">
              <a:rPr lang="en-US" smtClean="0"/>
              <a:t>16</a:t>
            </a:fld>
            <a:endParaRPr lang="en-US"/>
          </a:p>
        </p:txBody>
      </p:sp>
    </p:spTree>
    <p:extLst>
      <p:ext uri="{BB962C8B-B14F-4D97-AF65-F5344CB8AC3E}">
        <p14:creationId xmlns:p14="http://schemas.microsoft.com/office/powerpoint/2010/main" val="796052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00E19-C26C-9F44-A68C-AD89E6C18669}" type="slidenum">
              <a:rPr lang="en-US" smtClean="0"/>
              <a:t>23</a:t>
            </a:fld>
            <a:endParaRPr lang="en-US"/>
          </a:p>
        </p:txBody>
      </p:sp>
    </p:spTree>
    <p:extLst>
      <p:ext uri="{BB962C8B-B14F-4D97-AF65-F5344CB8AC3E}">
        <p14:creationId xmlns:p14="http://schemas.microsoft.com/office/powerpoint/2010/main" val="1282018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00E19-C26C-9F44-A68C-AD89E6C18669}" type="slidenum">
              <a:rPr lang="en-US" smtClean="0"/>
              <a:t>24</a:t>
            </a:fld>
            <a:endParaRPr lang="en-US"/>
          </a:p>
        </p:txBody>
      </p:sp>
    </p:spTree>
    <p:extLst>
      <p:ext uri="{BB962C8B-B14F-4D97-AF65-F5344CB8AC3E}">
        <p14:creationId xmlns:p14="http://schemas.microsoft.com/office/powerpoint/2010/main" val="79605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00E19-C26C-9F44-A68C-AD89E6C18669}" type="slidenum">
              <a:rPr lang="en-US" smtClean="0"/>
              <a:t>27</a:t>
            </a:fld>
            <a:endParaRPr lang="en-US"/>
          </a:p>
        </p:txBody>
      </p:sp>
    </p:spTree>
    <p:extLst>
      <p:ext uri="{BB962C8B-B14F-4D97-AF65-F5344CB8AC3E}">
        <p14:creationId xmlns:p14="http://schemas.microsoft.com/office/powerpoint/2010/main" val="1485714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00E19-C26C-9F44-A68C-AD89E6C18669}" type="slidenum">
              <a:rPr lang="en-US" smtClean="0"/>
              <a:t>28</a:t>
            </a:fld>
            <a:endParaRPr lang="en-US"/>
          </a:p>
        </p:txBody>
      </p:sp>
    </p:spTree>
    <p:extLst>
      <p:ext uri="{BB962C8B-B14F-4D97-AF65-F5344CB8AC3E}">
        <p14:creationId xmlns:p14="http://schemas.microsoft.com/office/powerpoint/2010/main" val="1485714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00E19-C26C-9F44-A68C-AD89E6C18669}" type="slidenum">
              <a:rPr lang="en-US" smtClean="0"/>
              <a:t>29</a:t>
            </a:fld>
            <a:endParaRPr lang="en-US"/>
          </a:p>
        </p:txBody>
      </p:sp>
    </p:spTree>
    <p:extLst>
      <p:ext uri="{BB962C8B-B14F-4D97-AF65-F5344CB8AC3E}">
        <p14:creationId xmlns:p14="http://schemas.microsoft.com/office/powerpoint/2010/main" val="404887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CA"/>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a:t>Click to edit Master subtitle style</a:t>
            </a:r>
            <a:endParaRPr lang="en-US" dirty="0"/>
          </a:p>
        </p:txBody>
      </p:sp>
      <p:sp>
        <p:nvSpPr>
          <p:cNvPr id="4" name="Date Placeholder 3"/>
          <p:cNvSpPr>
            <a:spLocks noGrp="1"/>
          </p:cNvSpPr>
          <p:nvPr>
            <p:ph type="dt" sz="half" idx="10"/>
          </p:nvPr>
        </p:nvSpPr>
        <p:spPr/>
        <p:txBody>
          <a:bodyPr/>
          <a:lstStyle/>
          <a:p>
            <a:fld id="{88B63F4A-AADD-AF4B-9FA4-79CA423425AA}" type="datetimeFigureOut">
              <a:rPr lang="en-US" smtClean="0"/>
              <a:t>9/7/2023</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88B63F4A-AADD-AF4B-9FA4-79CA423425AA}" type="datetimeFigureOut">
              <a:rPr lang="en-US" smtClean="0"/>
              <a:t>9/7/2023</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CA"/>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88B63F4A-AADD-AF4B-9FA4-79CA423425AA}" type="datetimeFigureOut">
              <a:rPr lang="en-US" smtClean="0"/>
              <a:t>9/7/2023</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10"/>
          </p:nvPr>
        </p:nvSpPr>
        <p:spPr/>
        <p:txBody>
          <a:bodyPr/>
          <a:lstStyle/>
          <a:p>
            <a:fld id="{88B63F4A-AADD-AF4B-9FA4-79CA423425AA}" type="datetimeFigureOut">
              <a:rPr lang="en-US" smtClean="0"/>
              <a:t>9/7/2023</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CA"/>
              <a:t>Click to edit Master text styles</a:t>
            </a:r>
          </a:p>
        </p:txBody>
      </p:sp>
      <p:sp>
        <p:nvSpPr>
          <p:cNvPr id="4" name="Date Placeholder 3"/>
          <p:cNvSpPr>
            <a:spLocks noGrp="1"/>
          </p:cNvSpPr>
          <p:nvPr>
            <p:ph type="dt" sz="half" idx="10"/>
          </p:nvPr>
        </p:nvSpPr>
        <p:spPr/>
        <p:txBody>
          <a:bodyPr/>
          <a:lstStyle/>
          <a:p>
            <a:fld id="{88B63F4A-AADD-AF4B-9FA4-79CA423425AA}" type="datetimeFigureOut">
              <a:rPr lang="en-US" smtClean="0"/>
              <a:t>9/7/2023</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Date Placeholder 4"/>
          <p:cNvSpPr>
            <a:spLocks noGrp="1"/>
          </p:cNvSpPr>
          <p:nvPr>
            <p:ph type="dt" sz="half" idx="10"/>
          </p:nvPr>
        </p:nvSpPr>
        <p:spPr/>
        <p:txBody>
          <a:bodyPr/>
          <a:lstStyle/>
          <a:p>
            <a:fld id="{88B63F4A-AADD-AF4B-9FA4-79CA423425AA}" type="datetimeFigureOut">
              <a:rPr lang="en-US" smtClean="0"/>
              <a:t>9/7/2023</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675F84C1-5C47-6046-A206-05E0E97C698B}" type="slidenum">
              <a:rPr lang="fr-CA" smtClean="0"/>
              <a:t>‹#›</a:t>
            </a:fld>
            <a:endParaRPr lang="fr-CA"/>
          </a:p>
        </p:txBody>
      </p:sp>
      <p:sp>
        <p:nvSpPr>
          <p:cNvPr id="8" name="Title 7"/>
          <p:cNvSpPr>
            <a:spLocks noGrp="1"/>
          </p:cNvSpPr>
          <p:nvPr>
            <p:ph type="title"/>
          </p:nvPr>
        </p:nvSpPr>
        <p:spPr/>
        <p:txBody>
          <a:bodyPr/>
          <a:lstStyle/>
          <a:p>
            <a:r>
              <a:rPr lang="en-CA"/>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CA"/>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7" name="Date Placeholder 6"/>
          <p:cNvSpPr>
            <a:spLocks noGrp="1"/>
          </p:cNvSpPr>
          <p:nvPr>
            <p:ph type="dt" sz="half" idx="10"/>
          </p:nvPr>
        </p:nvSpPr>
        <p:spPr/>
        <p:txBody>
          <a:bodyPr/>
          <a:lstStyle/>
          <a:p>
            <a:fld id="{88B63F4A-AADD-AF4B-9FA4-79CA423425AA}" type="datetimeFigureOut">
              <a:rPr lang="en-US" smtClean="0"/>
              <a:t>9/7/2023</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88B63F4A-AADD-AF4B-9FA4-79CA423425AA}" type="datetimeFigureOut">
              <a:rPr lang="en-US" smtClean="0"/>
              <a:t>9/7/2023</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63F4A-AADD-AF4B-9FA4-79CA423425AA}" type="datetimeFigureOut">
              <a:rPr lang="en-US" smtClean="0"/>
              <a:t>9/7/2023</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CA"/>
              <a:t>Click to edit Master text styles</a:t>
            </a:r>
          </a:p>
        </p:txBody>
      </p:sp>
      <p:sp>
        <p:nvSpPr>
          <p:cNvPr id="5" name="Date Placeholder 4"/>
          <p:cNvSpPr>
            <a:spLocks noGrp="1"/>
          </p:cNvSpPr>
          <p:nvPr>
            <p:ph type="dt" sz="half" idx="10"/>
          </p:nvPr>
        </p:nvSpPr>
        <p:spPr/>
        <p:txBody>
          <a:bodyPr/>
          <a:lstStyle/>
          <a:p>
            <a:fld id="{88B63F4A-AADD-AF4B-9FA4-79CA423425AA}" type="datetimeFigureOut">
              <a:rPr lang="en-US" smtClean="0"/>
              <a:t>9/7/2023</a:t>
            </a:fld>
            <a:endParaRPr lang="fr-CA"/>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fr-CA"/>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675F84C1-5C47-6046-A206-05E0E97C698B}" type="slidenum">
              <a:rPr lang="fr-CA" smtClean="0"/>
              <a:t>‹#›</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CA"/>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CA"/>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88B63F4A-AADD-AF4B-9FA4-79CA423425AA}" type="datetimeFigureOut">
              <a:rPr lang="en-US" smtClean="0"/>
              <a:t>9/7/2023</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675F84C1-5C47-6046-A206-05E0E97C698B}" type="slidenum">
              <a:rPr lang="fr-CA" smtClean="0"/>
              <a:t>‹#›</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CA"/>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88B63F4A-AADD-AF4B-9FA4-79CA423425AA}" type="datetimeFigureOut">
              <a:rPr lang="en-US" smtClean="0"/>
              <a:t>9/7/2023</a:t>
            </a:fld>
            <a:endParaRPr lang="fr-CA"/>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fr-CA"/>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675F84C1-5C47-6046-A206-05E0E97C698B}" type="slidenum">
              <a:rPr lang="fr-CA" smtClean="0"/>
              <a:t>‹#›</a:t>
            </a:fld>
            <a:endParaRPr lang="fr-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4.png"/><Relationship Id="rId12"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1.xml"/><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8.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QuickStyle" Target="../diagrams/quickStyle1.xml"/><Relationship Id="rId11" Type="http://schemas.openxmlformats.org/officeDocument/2006/relationships/image" Target="../media/image8.png"/><Relationship Id="rId5" Type="http://schemas.openxmlformats.org/officeDocument/2006/relationships/diagramLayout" Target="../diagrams/layout1.xml"/><Relationship Id="rId10" Type="http://schemas.openxmlformats.org/officeDocument/2006/relationships/image" Target="../media/image11.png"/><Relationship Id="rId4" Type="http://schemas.openxmlformats.org/officeDocument/2006/relationships/diagramData" Target="../diagrams/data1.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82742" y="1841615"/>
            <a:ext cx="5734050" cy="930202"/>
          </a:xfrm>
          <a:prstGeom prst="rect">
            <a:avLst/>
          </a:prstGeom>
          <a:solidFill>
            <a:srgbClr val="B13696">
              <a:alpha val="8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accent4">
                  <a:lumMod val="40000"/>
                  <a:lumOff val="60000"/>
                </a:schemeClr>
              </a:solidFill>
            </a:endParaRPr>
          </a:p>
        </p:txBody>
      </p:sp>
      <p:sp>
        <p:nvSpPr>
          <p:cNvPr id="10" name="Rectangle 9"/>
          <p:cNvSpPr/>
          <p:nvPr/>
        </p:nvSpPr>
        <p:spPr>
          <a:xfrm>
            <a:off x="608562" y="1017490"/>
            <a:ext cx="5222587" cy="930202"/>
          </a:xfrm>
          <a:prstGeom prst="rect">
            <a:avLst/>
          </a:prstGeom>
          <a:solidFill>
            <a:srgbClr val="FDB3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accent4">
                  <a:lumMod val="40000"/>
                  <a:lumOff val="60000"/>
                </a:schemeClr>
              </a:solidFill>
            </a:endParaRPr>
          </a:p>
        </p:txBody>
      </p:sp>
      <p:sp>
        <p:nvSpPr>
          <p:cNvPr id="8" name="Rectangle 7"/>
          <p:cNvSpPr/>
          <p:nvPr/>
        </p:nvSpPr>
        <p:spPr>
          <a:xfrm>
            <a:off x="2225030" y="1017490"/>
            <a:ext cx="4839771" cy="1754327"/>
          </a:xfrm>
          <a:prstGeom prst="rect">
            <a:avLst/>
          </a:prstGeom>
          <a:noFill/>
        </p:spPr>
        <p:txBody>
          <a:bodyPr wrap="square" lIns="91440" tIns="45720" rIns="91440" bIns="45720">
            <a:spAutoFit/>
          </a:bodyPr>
          <a:lstStyle/>
          <a:p>
            <a:pPr algn="ctr"/>
            <a:r>
              <a:rPr lang="en-CA" sz="5400" b="1" cap="none" spc="0" dirty="0">
                <a:ln w="12700">
                  <a:solidFill>
                    <a:schemeClr val="tx2">
                      <a:satMod val="155000"/>
                    </a:schemeClr>
                  </a:solidFill>
                  <a:prstDash val="solid"/>
                </a:ln>
                <a:effectLst>
                  <a:outerShdw blurRad="41275" dist="20320" dir="1800000" algn="tl" rotWithShape="0">
                    <a:srgbClr val="000000">
                      <a:alpha val="40000"/>
                    </a:srgbClr>
                  </a:outerShdw>
                </a:effectLst>
              </a:rPr>
              <a:t>Devenir </a:t>
            </a:r>
            <a:endParaRPr lang="en-CA" sz="5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ctr"/>
            <a:r>
              <a:rPr lang="en-CA" sz="5400" b="1" dirty="0">
                <a:ln w="12700">
                  <a:solidFill>
                    <a:schemeClr val="tx2">
                      <a:satMod val="155000"/>
                    </a:schemeClr>
                  </a:solidFill>
                  <a:prstDash val="solid"/>
                </a:ln>
                <a:effectLst>
                  <a:outerShdw blurRad="41275" dist="20320" dir="1800000" algn="tl" rotWithShape="0">
                    <a:srgbClr val="000000">
                      <a:alpha val="40000"/>
                    </a:srgbClr>
                  </a:outerShdw>
                </a:effectLst>
              </a:rPr>
              <a:t>    ANTIRACISTE</a:t>
            </a:r>
            <a:endParaRPr lang="en-CA" sz="54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12" name="TextBox 11"/>
          <p:cNvSpPr txBox="1"/>
          <p:nvPr/>
        </p:nvSpPr>
        <p:spPr>
          <a:xfrm>
            <a:off x="2955592" y="2771817"/>
            <a:ext cx="4757563" cy="861774"/>
          </a:xfrm>
          <a:prstGeom prst="rect">
            <a:avLst/>
          </a:prstGeom>
          <a:solidFill>
            <a:srgbClr val="FDB34A">
              <a:alpha val="61000"/>
            </a:srgbClr>
          </a:solidFill>
          <a:effectLst>
            <a:outerShdw blurRad="50800" dist="38100" dir="2700000" algn="tl" rotWithShape="0">
              <a:srgbClr val="000000">
                <a:alpha val="43000"/>
              </a:srgbClr>
            </a:outerShdw>
          </a:effectLst>
        </p:spPr>
        <p:txBody>
          <a:bodyPr wrap="square" rtlCol="0">
            <a:spAutoFit/>
          </a:bodyPr>
          <a:lstStyle/>
          <a:p>
            <a:r>
              <a:rPr lang="fr-CA" sz="2500" b="1" dirty="0">
                <a:solidFill>
                  <a:srgbClr val="000000"/>
                </a:solidFill>
                <a:latin typeface="Arial Hebrew Scholar"/>
                <a:cs typeface="Arial Hebrew Scholar"/>
              </a:rPr>
              <a:t>Module 1 : Comprendre le racisme </a:t>
            </a:r>
          </a:p>
        </p:txBody>
      </p:sp>
      <p:pic>
        <p:nvPicPr>
          <p:cNvPr id="14" name="Picture 13" descr="Screen Shot 2020-08-12 at 9.55.44 AM.png"/>
          <p:cNvPicPr>
            <a:picLocks noChangeAspect="1"/>
          </p:cNvPicPr>
          <p:nvPr/>
        </p:nvPicPr>
        <p:blipFill>
          <a:blip r:embed="rId5">
            <a:extLst>
              <a:ext uri="{BEBA8EAE-BF5A-486C-A8C5-ECC9F3942E4B}">
                <a14:imgProps xmlns:a14="http://schemas.microsoft.com/office/drawing/2010/main">
                  <a14:imgLayer r:embed="rId6">
                    <a14:imgEffect>
                      <a14:backgroundRemoval t="901" b="96171" l="9707" r="96703">
                        <a14:foregroundMark x1="18132" y1="79054" x2="18132" y2="79054"/>
                        <a14:foregroundMark x1="29853" y1="75676" x2="29853" y2="75676"/>
                        <a14:foregroundMark x1="44872" y1="80631" x2="44872" y2="80631"/>
                        <a14:foregroundMark x1="51648" y1="79505" x2="51648" y2="79505"/>
                        <a14:foregroundMark x1="63187" y1="82207" x2="63187" y2="82207"/>
                        <a14:foregroundMark x1="69597" y1="83784" x2="69597" y2="83784"/>
                        <a14:foregroundMark x1="87912" y1="83784" x2="87912" y2="83784"/>
                        <a14:foregroundMark x1="84799" y1="84910" x2="84799" y2="84910"/>
                        <a14:foregroundMark x1="85165" y1="79505" x2="85165" y2="79505"/>
                        <a14:foregroundMark x1="58059" y1="45721" x2="58059" y2="45721"/>
                        <a14:foregroundMark x1="58059" y1="45721" x2="58059" y2="45721"/>
                        <a14:foregroundMark x1="55678" y1="21847" x2="55678" y2="21847"/>
                        <a14:foregroundMark x1="55678" y1="21847" x2="55678" y2="21847"/>
                        <a14:foregroundMark x1="63736" y1="48423" x2="63736" y2="48423"/>
                        <a14:foregroundMark x1="63736" y1="48423" x2="63736" y2="48423"/>
                        <a14:foregroundMark x1="64286" y1="51351" x2="64286" y2="51351"/>
                        <a14:foregroundMark x1="64286" y1="51351" x2="64286" y2="51351"/>
                        <a14:foregroundMark x1="61355" y1="79505" x2="61355" y2="79505"/>
                        <a14:foregroundMark x1="61355" y1="79505" x2="61355" y2="79505"/>
                        <a14:foregroundMark x1="61172" y1="85360" x2="61172" y2="85360"/>
                        <a14:foregroundMark x1="72161" y1="63288" x2="72161" y2="63288"/>
                        <a14:foregroundMark x1="54396" y1="85586" x2="54396" y2="85586"/>
                        <a14:foregroundMark x1="47985" y1="85811" x2="47985" y2="85811"/>
                        <a14:foregroundMark x1="53663" y1="75225" x2="53663" y2="75225"/>
                        <a14:foregroundMark x1="47802" y1="74775" x2="47802" y2="74775"/>
                        <a14:foregroundMark x1="47802" y1="74775" x2="47802" y2="74775"/>
                        <a14:foregroundMark x1="35165" y1="68468" x2="35165" y2="68468"/>
                        <a14:foregroundMark x1="35165" y1="68468" x2="35165" y2="68468"/>
                        <a14:foregroundMark x1="36813" y1="69369" x2="36813" y2="69369"/>
                        <a14:foregroundMark x1="36813" y1="69369" x2="36813" y2="69369"/>
                        <a14:foregroundMark x1="35897" y1="85811" x2="35897" y2="85811"/>
                        <a14:foregroundMark x1="35897" y1="85811" x2="35897" y2="85811"/>
                        <a14:foregroundMark x1="22894" y1="83108" x2="22894" y2="83108"/>
                        <a14:foregroundMark x1="20330" y1="85360" x2="20330" y2="85360"/>
                        <a14:foregroundMark x1="77839" y1="79505" x2="77839" y2="79505"/>
                        <a14:backgroundMark x1="87363" y1="80631" x2="87363" y2="80631"/>
                        <a14:backgroundMark x1="85348" y1="82658" x2="85348" y2="82658"/>
                        <a14:backgroundMark x1="85348" y1="82658" x2="85348" y2="82658"/>
                        <a14:backgroundMark x1="85348" y1="82658" x2="85348" y2="82658"/>
                      </a14:backgroundRemoval>
                    </a14:imgEffect>
                  </a14:imgLayer>
                </a14:imgProps>
              </a:ext>
              <a:ext uri="{28A0092B-C50C-407E-A947-70E740481C1C}">
                <a14:useLocalDpi xmlns:a14="http://schemas.microsoft.com/office/drawing/2010/main" val="0"/>
              </a:ext>
            </a:extLst>
          </a:blip>
          <a:stretch>
            <a:fillRect/>
          </a:stretch>
        </p:blipFill>
        <p:spPr>
          <a:xfrm>
            <a:off x="1425413" y="6028453"/>
            <a:ext cx="1020119" cy="829547"/>
          </a:xfrm>
          <a:prstGeom prst="rect">
            <a:avLst/>
          </a:prstGeom>
        </p:spPr>
      </p:pic>
      <p:pic>
        <p:nvPicPr>
          <p:cNvPr id="15" name="Picture 14" descr="Final Logo V-TRaC with Lab (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01807"/>
            <a:ext cx="1450169" cy="756193"/>
          </a:xfrm>
          <a:prstGeom prst="rect">
            <a:avLst/>
          </a:prstGeom>
        </p:spPr>
      </p:pic>
      <p:pic>
        <p:nvPicPr>
          <p:cNvPr id="16" name="Picture 15" descr="Screen Shot 2020-08-31 at 12.36.34 PM.png"/>
          <p:cNvPicPr>
            <a:picLocks noChangeAspect="1"/>
          </p:cNvPicPr>
          <p:nvPr/>
        </p:nvPicPr>
        <p:blipFill>
          <a:blip r:embed="rId8">
            <a:extLst>
              <a:ext uri="{BEBA8EAE-BF5A-486C-A8C5-ECC9F3942E4B}">
                <a14:imgProps xmlns:a14="http://schemas.microsoft.com/office/drawing/2010/main">
                  <a14:imgLayer r:embed="rId9">
                    <a14:imgEffect>
                      <a14:backgroundRemoval t="6369" b="100000" l="0" r="100000">
                        <a14:foregroundMark x1="68090" y1="55414" x2="68090" y2="55414"/>
                        <a14:foregroundMark x1="16332" y1="63057" x2="16332" y2="63057"/>
                      </a14:backgroundRemoval>
                    </a14:imgEffect>
                  </a14:imgLayer>
                </a14:imgProps>
              </a:ext>
              <a:ext uri="{28A0092B-C50C-407E-A947-70E740481C1C}">
                <a14:useLocalDpi xmlns:a14="http://schemas.microsoft.com/office/drawing/2010/main" val="0"/>
              </a:ext>
            </a:extLst>
          </a:blip>
          <a:stretch>
            <a:fillRect/>
          </a:stretch>
        </p:blipFill>
        <p:spPr>
          <a:xfrm>
            <a:off x="2386389" y="6401554"/>
            <a:ext cx="832683" cy="328471"/>
          </a:xfrm>
          <a:prstGeom prst="rect">
            <a:avLst/>
          </a:prstGeom>
        </p:spPr>
      </p:pic>
      <p:pic>
        <p:nvPicPr>
          <p:cNvPr id="17" name="Picture 16" descr="Screen Shot 2020-08-12 at 10.39.25 AM.png"/>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5831149" y="6441822"/>
            <a:ext cx="490708" cy="247936"/>
          </a:xfrm>
          <a:prstGeom prst="rect">
            <a:avLst/>
          </a:prstGeom>
        </p:spPr>
      </p:pic>
      <p:sp>
        <p:nvSpPr>
          <p:cNvPr id="18" name="TextBox 17"/>
          <p:cNvSpPr txBox="1"/>
          <p:nvPr/>
        </p:nvSpPr>
        <p:spPr>
          <a:xfrm>
            <a:off x="5025845" y="6101807"/>
            <a:ext cx="4721791" cy="969496"/>
          </a:xfrm>
          <a:prstGeom prst="rect">
            <a:avLst/>
          </a:prstGeom>
          <a:noFill/>
        </p:spPr>
        <p:txBody>
          <a:bodyPr wrap="square" rtlCol="0">
            <a:spAutoFit/>
          </a:bodyPr>
          <a:lstStyle/>
          <a:p>
            <a:r>
              <a:rPr lang="fr-CA" sz="1300" dirty="0"/>
              <a:t>	       </a:t>
            </a:r>
            <a:r>
              <a:rPr lang="fr-CA" sz="1200" dirty="0"/>
              <a:t>Financé par :</a:t>
            </a:r>
          </a:p>
          <a:p>
            <a:r>
              <a:rPr lang="fr-CA" sz="1300" dirty="0"/>
              <a:t>			</a:t>
            </a:r>
            <a:r>
              <a:rPr lang="fr-CA" sz="1200" dirty="0"/>
              <a:t>Agence de la santé</a:t>
            </a:r>
            <a:r>
              <a:rPr lang="fr-CA" sz="1300" dirty="0"/>
              <a:t>		 	</a:t>
            </a:r>
          </a:p>
          <a:p>
            <a:r>
              <a:rPr lang="fr-CA" sz="1300" dirty="0"/>
              <a:t>			</a:t>
            </a:r>
            <a:r>
              <a:rPr lang="fr-CA" sz="1200" dirty="0"/>
              <a:t>Publique du Canada   </a:t>
            </a:r>
            <a:endParaRPr lang="fr-CA" sz="1300" dirty="0"/>
          </a:p>
          <a:p>
            <a:r>
              <a:rPr lang="fr-CA" dirty="0"/>
              <a:t>	             </a:t>
            </a:r>
          </a:p>
        </p:txBody>
      </p:sp>
      <p:sp>
        <p:nvSpPr>
          <p:cNvPr id="19" name="TextBox 18"/>
          <p:cNvSpPr txBox="1"/>
          <p:nvPr/>
        </p:nvSpPr>
        <p:spPr>
          <a:xfrm>
            <a:off x="6445707" y="6081041"/>
            <a:ext cx="4721791" cy="969496"/>
          </a:xfrm>
          <a:prstGeom prst="rect">
            <a:avLst/>
          </a:prstGeom>
          <a:noFill/>
        </p:spPr>
        <p:txBody>
          <a:bodyPr wrap="square" rtlCol="0">
            <a:spAutoFit/>
          </a:bodyPr>
          <a:lstStyle/>
          <a:p>
            <a:r>
              <a:rPr lang="fr-CA" sz="1300" dirty="0"/>
              <a:t>	     </a:t>
            </a:r>
          </a:p>
          <a:p>
            <a:r>
              <a:rPr lang="fr-CA" sz="1300" dirty="0"/>
              <a:t>			</a:t>
            </a:r>
            <a:r>
              <a:rPr lang="fr-CA" sz="1200" dirty="0"/>
              <a:t>Public Health</a:t>
            </a:r>
            <a:endParaRPr lang="fr-CA" sz="1300" dirty="0"/>
          </a:p>
          <a:p>
            <a:r>
              <a:rPr lang="fr-CA" sz="1300" dirty="0"/>
              <a:t>			</a:t>
            </a:r>
            <a:r>
              <a:rPr lang="fr-CA" sz="1200" dirty="0"/>
              <a:t>Agency of Canada </a:t>
            </a:r>
            <a:endParaRPr lang="fr-CA" sz="1300" dirty="0"/>
          </a:p>
          <a:p>
            <a:r>
              <a:rPr lang="fr-CA" dirty="0"/>
              <a:t>	             </a:t>
            </a:r>
          </a:p>
        </p:txBody>
      </p:sp>
      <p:pic>
        <p:nvPicPr>
          <p:cNvPr id="23" name="Picture 22" descr="Screen Shot 2020-08-31 at 12.48.14 PM.png"/>
          <p:cNvPicPr>
            <a:picLocks noChangeAspect="1"/>
          </p:cNvPicPr>
          <p:nvPr/>
        </p:nvPicPr>
        <p:blipFill>
          <a:blip r:embed="rId11">
            <a:extLst>
              <a:ext uri="{BEBA8EAE-BF5A-486C-A8C5-ECC9F3942E4B}">
                <a14:imgProps xmlns:a14="http://schemas.microsoft.com/office/drawing/2010/main">
                  <a14:imgLayer r:embed="rId12">
                    <a14:imgEffect>
                      <a14:backgroundRemoval t="0" b="100000" l="9653" r="91506">
                        <a14:foregroundMark x1="18147" y1="86641" x2="18147" y2="86641"/>
                        <a14:foregroundMark x1="18147" y1="86641" x2="18147" y2="86641"/>
                        <a14:foregroundMark x1="18147" y1="90458" x2="18147" y2="90458"/>
                        <a14:foregroundMark x1="18147" y1="90458" x2="18147" y2="90458"/>
                        <a14:foregroundMark x1="18147" y1="90458" x2="18147" y2="90458"/>
                        <a14:foregroundMark x1="43243" y1="95420" x2="43243" y2="95420"/>
                        <a14:foregroundMark x1="43243" y1="95420" x2="43243" y2="95420"/>
                        <a14:foregroundMark x1="43243" y1="95420" x2="43243" y2="95420"/>
                      </a14:backgroundRemoval>
                    </a14:imgEffect>
                  </a14:imgLayer>
                </a14:imgProps>
              </a:ext>
              <a:ext uri="{28A0092B-C50C-407E-A947-70E740481C1C}">
                <a14:useLocalDpi xmlns:a14="http://schemas.microsoft.com/office/drawing/2010/main" val="0"/>
              </a:ext>
            </a:extLst>
          </a:blip>
          <a:stretch>
            <a:fillRect/>
          </a:stretch>
        </p:blipFill>
        <p:spPr>
          <a:xfrm>
            <a:off x="-101110" y="2484683"/>
            <a:ext cx="3289300" cy="3327400"/>
          </a:xfrm>
          <a:prstGeom prst="rect">
            <a:avLst/>
          </a:prstGeom>
        </p:spPr>
      </p:pic>
      <p:pic>
        <p:nvPicPr>
          <p:cNvPr id="2" name="Introduction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267200" y="5202483"/>
            <a:ext cx="609600" cy="609600"/>
          </a:xfrm>
          <a:prstGeom prst="rect">
            <a:avLst/>
          </a:prstGeom>
        </p:spPr>
      </p:pic>
    </p:spTree>
    <p:extLst>
      <p:ext uri="{BB962C8B-B14F-4D97-AF65-F5344CB8AC3E}">
        <p14:creationId xmlns:p14="http://schemas.microsoft.com/office/powerpoint/2010/main" val="363918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id="{7D29F1E2-4542-43CF-9D93-49B11BE05BB3}"/>
              </a:ext>
            </a:extLst>
          </p:cNvPr>
          <p:cNvSpPr txBox="1"/>
          <p:nvPr/>
        </p:nvSpPr>
        <p:spPr>
          <a:xfrm>
            <a:off x="0" y="10327"/>
            <a:ext cx="8725124" cy="1197343"/>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11" name="Rectangle 10">
            <a:extLst>
              <a:ext uri="{FF2B5EF4-FFF2-40B4-BE49-F238E27FC236}">
                <a16:creationId xmlns:a16="http://schemas.microsoft.com/office/drawing/2014/main" id="{AA64E7C8-C543-4576-99B0-5D01F10ECA0E}"/>
              </a:ext>
            </a:extLst>
          </p:cNvPr>
          <p:cNvSpPr/>
          <p:nvPr/>
        </p:nvSpPr>
        <p:spPr>
          <a:xfrm>
            <a:off x="79652" y="623441"/>
            <a:ext cx="7446632" cy="143024"/>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79652" y="862692"/>
            <a:ext cx="5735269" cy="461665"/>
          </a:xfrm>
          <a:prstGeom prst="rect">
            <a:avLst/>
          </a:prstGeom>
          <a:noFill/>
        </p:spPr>
        <p:txBody>
          <a:bodyPr wrap="square" rtlCol="0">
            <a:spAutoFit/>
          </a:bodyPr>
          <a:lstStyle/>
          <a:p>
            <a:r>
              <a:rPr lang="fr-CA" sz="2400" b="1" dirty="0">
                <a:latin typeface="Arial Hebrew Scholar"/>
                <a:cs typeface="Arial Hebrew Scholar"/>
              </a:rPr>
              <a:t>Définitions des grandes thématiques</a:t>
            </a:r>
          </a:p>
        </p:txBody>
      </p:sp>
      <p:sp>
        <p:nvSpPr>
          <p:cNvPr id="10" name="Folded Corner 9"/>
          <p:cNvSpPr/>
          <p:nvPr/>
        </p:nvSpPr>
        <p:spPr>
          <a:xfrm>
            <a:off x="174313" y="1421707"/>
            <a:ext cx="4327523" cy="4677071"/>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302501" y="1451352"/>
            <a:ext cx="4097278" cy="4647426"/>
          </a:xfrm>
          <a:prstGeom prst="rect">
            <a:avLst/>
          </a:prstGeom>
          <a:noFill/>
        </p:spPr>
        <p:txBody>
          <a:bodyPr wrap="square" rtlCol="0">
            <a:spAutoFit/>
          </a:bodyPr>
          <a:lstStyle/>
          <a:p>
            <a:pPr algn="ctr"/>
            <a:r>
              <a:rPr lang="fr-CA" sz="2200" b="1" dirty="0"/>
              <a:t>5. Racisme intériorisé</a:t>
            </a:r>
          </a:p>
          <a:p>
            <a:endParaRPr lang="fr-CA" sz="2200" dirty="0"/>
          </a:p>
          <a:p>
            <a:pPr marL="285750" indent="-285750">
              <a:buFont typeface="Arial"/>
              <a:buChar char="•"/>
            </a:pPr>
            <a:r>
              <a:rPr lang="fr-CA" sz="2200" dirty="0"/>
              <a:t>le racisme intériorisé se produit lorsque des personnes </a:t>
            </a:r>
            <a:r>
              <a:rPr lang="fr-CA" sz="2200" u="sng" dirty="0"/>
              <a:t>victimes</a:t>
            </a:r>
            <a:r>
              <a:rPr lang="fr-CA" sz="2200" dirty="0"/>
              <a:t> de racisme adoptent elles-mêmes des croyances et des comportements qui soutiennent le racisme qu’elles vivent </a:t>
            </a:r>
          </a:p>
          <a:p>
            <a:pPr marL="285750" indent="-285750">
              <a:buFont typeface="Arial"/>
              <a:buChar char="•"/>
            </a:pPr>
            <a:endParaRPr lang="fr-CA" sz="2200" dirty="0"/>
          </a:p>
          <a:p>
            <a:r>
              <a:rPr lang="fr-CA" dirty="0"/>
              <a:t>(</a:t>
            </a:r>
            <a:r>
              <a:rPr lang="fr-CA" dirty="0" err="1"/>
              <a:t>Bivens</a:t>
            </a:r>
            <a:r>
              <a:rPr lang="fr-CA" dirty="0"/>
              <a:t>, 2005) </a:t>
            </a:r>
          </a:p>
          <a:p>
            <a:endParaRPr lang="en-CA" dirty="0"/>
          </a:p>
          <a:p>
            <a:pPr marL="285750" indent="-285750">
              <a:buFont typeface="Arial"/>
              <a:buChar char="•"/>
            </a:pPr>
            <a:endParaRPr lang="en-CA" dirty="0"/>
          </a:p>
          <a:p>
            <a:pPr marL="285750" indent="-285750">
              <a:buFont typeface="Arial"/>
              <a:buChar char="•"/>
            </a:pPr>
            <a:endParaRPr lang="en-US" dirty="0"/>
          </a:p>
        </p:txBody>
      </p:sp>
      <p:sp>
        <p:nvSpPr>
          <p:cNvPr id="15" name="Folded Corner 14"/>
          <p:cNvSpPr/>
          <p:nvPr/>
        </p:nvSpPr>
        <p:spPr>
          <a:xfrm>
            <a:off x="4652802" y="1421707"/>
            <a:ext cx="4327523" cy="4677071"/>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6" name="TextBox 15"/>
          <p:cNvSpPr txBox="1"/>
          <p:nvPr/>
        </p:nvSpPr>
        <p:spPr>
          <a:xfrm>
            <a:off x="4885939" y="1429543"/>
            <a:ext cx="3933413" cy="3970318"/>
          </a:xfrm>
          <a:prstGeom prst="rect">
            <a:avLst/>
          </a:prstGeom>
          <a:noFill/>
        </p:spPr>
        <p:txBody>
          <a:bodyPr wrap="square" rtlCol="0">
            <a:spAutoFit/>
          </a:bodyPr>
          <a:lstStyle/>
          <a:p>
            <a:pPr algn="ctr"/>
            <a:r>
              <a:rPr lang="fr-CA" sz="2200" b="1" dirty="0"/>
              <a:t>6. Racisme individuel ou interpersonnel</a:t>
            </a:r>
          </a:p>
          <a:p>
            <a:pPr algn="ctr"/>
            <a:endParaRPr lang="fr-CA" sz="2200" b="1" dirty="0"/>
          </a:p>
          <a:p>
            <a:pPr marL="285750" indent="-285750" algn="just">
              <a:buFont typeface="Arial"/>
              <a:buChar char="•"/>
            </a:pPr>
            <a:r>
              <a:rPr lang="fr-CA" sz="2200" dirty="0"/>
              <a:t>Le racisme interpersonnel inclut des menaces et du harcèlement, ainsi que des actes d’</a:t>
            </a:r>
            <a:r>
              <a:rPr lang="fr-CA" sz="2200" u="sng" dirty="0"/>
              <a:t>exclusion sociale</a:t>
            </a:r>
            <a:r>
              <a:rPr lang="fr-CA" sz="2200" dirty="0"/>
              <a:t>, de stigmatisation et de traitement injuste </a:t>
            </a:r>
          </a:p>
          <a:p>
            <a:pPr algn="just"/>
            <a:endParaRPr lang="fr-CA" dirty="0"/>
          </a:p>
          <a:p>
            <a:pPr algn="just"/>
            <a:r>
              <a:rPr lang="fr-CA" dirty="0"/>
              <a:t>(Society for </a:t>
            </a:r>
            <a:r>
              <a:rPr lang="fr-CA" dirty="0" err="1"/>
              <a:t>Health</a:t>
            </a:r>
            <a:r>
              <a:rPr lang="fr-CA" dirty="0"/>
              <a:t> </a:t>
            </a:r>
            <a:r>
              <a:rPr lang="fr-CA" dirty="0" err="1"/>
              <a:t>Psychology</a:t>
            </a:r>
            <a:r>
              <a:rPr lang="fr-CA" dirty="0"/>
              <a:t>, 2018; Krieger, 1999; </a:t>
            </a:r>
            <a:r>
              <a:rPr lang="fr-CA" dirty="0" err="1"/>
              <a:t>Contrada</a:t>
            </a:r>
            <a:r>
              <a:rPr lang="fr-CA" dirty="0"/>
              <a:t> et al., 2001) </a:t>
            </a:r>
            <a:endParaRPr lang="fr-CA" b="1" dirty="0"/>
          </a:p>
        </p:txBody>
      </p:sp>
      <p:pic>
        <p:nvPicPr>
          <p:cNvPr id="4" name="Slide 10- internalized racism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46008" y="5581029"/>
            <a:ext cx="609600" cy="609600"/>
          </a:xfrm>
          <a:prstGeom prst="rect">
            <a:avLst/>
          </a:prstGeom>
        </p:spPr>
      </p:pic>
    </p:spTree>
    <p:extLst>
      <p:ext uri="{BB962C8B-B14F-4D97-AF65-F5344CB8AC3E}">
        <p14:creationId xmlns:p14="http://schemas.microsoft.com/office/powerpoint/2010/main" val="272436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id="{7D29F1E2-4542-43CF-9D93-49B11BE05BB3}"/>
              </a:ext>
            </a:extLst>
          </p:cNvPr>
          <p:cNvSpPr txBox="1"/>
          <p:nvPr/>
        </p:nvSpPr>
        <p:spPr>
          <a:xfrm>
            <a:off x="0" y="142569"/>
            <a:ext cx="8482993" cy="1183101"/>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11" name="Rectangle 10">
            <a:extLst>
              <a:ext uri="{FF2B5EF4-FFF2-40B4-BE49-F238E27FC236}">
                <a16:creationId xmlns:a16="http://schemas.microsoft.com/office/drawing/2014/main" id="{AA64E7C8-C543-4576-99B0-5D01F10ECA0E}"/>
              </a:ext>
            </a:extLst>
          </p:cNvPr>
          <p:cNvSpPr/>
          <p:nvPr/>
        </p:nvSpPr>
        <p:spPr>
          <a:xfrm>
            <a:off x="79652" y="680579"/>
            <a:ext cx="7389660" cy="235604"/>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Folded Corner 4"/>
          <p:cNvSpPr/>
          <p:nvPr/>
        </p:nvSpPr>
        <p:spPr>
          <a:xfrm>
            <a:off x="79652" y="1728730"/>
            <a:ext cx="6237115" cy="3936483"/>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9652" y="1141004"/>
            <a:ext cx="5735269" cy="461665"/>
          </a:xfrm>
          <a:prstGeom prst="rect">
            <a:avLst/>
          </a:prstGeom>
          <a:noFill/>
        </p:spPr>
        <p:txBody>
          <a:bodyPr wrap="square" rtlCol="0">
            <a:spAutoFit/>
          </a:bodyPr>
          <a:lstStyle/>
          <a:p>
            <a:r>
              <a:rPr lang="fr-CA" sz="2400" b="1" dirty="0">
                <a:latin typeface="Arial Hebrew Scholar"/>
                <a:cs typeface="Arial Hebrew Scholar"/>
              </a:rPr>
              <a:t>Définitions des grandes thématiques</a:t>
            </a:r>
          </a:p>
        </p:txBody>
      </p:sp>
      <p:sp>
        <p:nvSpPr>
          <p:cNvPr id="4" name="Rectangle 3"/>
          <p:cNvSpPr/>
          <p:nvPr/>
        </p:nvSpPr>
        <p:spPr>
          <a:xfrm>
            <a:off x="162973" y="1846266"/>
            <a:ext cx="2791600" cy="461665"/>
          </a:xfrm>
          <a:prstGeom prst="rect">
            <a:avLst/>
          </a:prstGeom>
        </p:spPr>
        <p:txBody>
          <a:bodyPr wrap="none">
            <a:spAutoFit/>
          </a:bodyPr>
          <a:lstStyle/>
          <a:p>
            <a:r>
              <a:rPr lang="fr-CA" sz="2400" b="1" dirty="0"/>
              <a:t>7. Le profilage racial</a:t>
            </a:r>
            <a:r>
              <a:rPr lang="en-CA" sz="2400" b="1" dirty="0"/>
              <a:t> </a:t>
            </a:r>
            <a:endParaRPr lang="en-US" sz="2400" b="1" dirty="0"/>
          </a:p>
        </p:txBody>
      </p:sp>
      <p:sp>
        <p:nvSpPr>
          <p:cNvPr id="6" name="Rectangle 5"/>
          <p:cNvSpPr/>
          <p:nvPr/>
        </p:nvSpPr>
        <p:spPr>
          <a:xfrm>
            <a:off x="283490" y="2307084"/>
            <a:ext cx="5531431" cy="3139321"/>
          </a:xfrm>
          <a:prstGeom prst="rect">
            <a:avLst/>
          </a:prstGeom>
        </p:spPr>
        <p:txBody>
          <a:bodyPr wrap="square">
            <a:spAutoFit/>
          </a:bodyPr>
          <a:lstStyle/>
          <a:p>
            <a:pPr algn="ctr"/>
            <a:r>
              <a:rPr lang="fr-CA" sz="2200" i="1" dirty="0"/>
              <a:t>Définition de la Commission ontarienne des droits de la personne :</a:t>
            </a:r>
          </a:p>
          <a:p>
            <a:pPr algn="ctr"/>
            <a:endParaRPr lang="fr-CA" sz="2200" i="1" dirty="0"/>
          </a:p>
          <a:p>
            <a:pPr marL="285750" indent="-285750">
              <a:buFont typeface="Arial"/>
              <a:buChar char="•"/>
            </a:pPr>
            <a:r>
              <a:rPr lang="fr-CA" sz="2200" dirty="0"/>
              <a:t>Le profilage racial se produit lorsqu’une figure autoritaire attribue une intention criminelle et/ou agit selon des présomptions stéréotypées fondées sur la race, la couleur, l’ethnie, et d’autres marqueurs identitaires d’un individu </a:t>
            </a:r>
            <a:endParaRPr lang="en-US" sz="2200" dirty="0"/>
          </a:p>
        </p:txBody>
      </p:sp>
      <p:pic>
        <p:nvPicPr>
          <p:cNvPr id="7" name="Picture 6"/>
          <p:cNvPicPr>
            <a:picLocks noChangeAspect="1"/>
          </p:cNvPicPr>
          <p:nvPr/>
        </p:nvPicPr>
        <p:blipFill>
          <a:blip r:embed="rId5"/>
          <a:stretch>
            <a:fillRect/>
          </a:stretch>
        </p:blipFill>
        <p:spPr>
          <a:xfrm>
            <a:off x="6315630" y="1845459"/>
            <a:ext cx="2714426" cy="3073200"/>
          </a:xfrm>
          <a:prstGeom prst="rect">
            <a:avLst/>
          </a:prstGeom>
        </p:spPr>
      </p:pic>
      <p:pic>
        <p:nvPicPr>
          <p:cNvPr id="8" name="slide 11 - racial profiling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5665213"/>
            <a:ext cx="609600" cy="609600"/>
          </a:xfrm>
          <a:prstGeom prst="rect">
            <a:avLst/>
          </a:prstGeom>
        </p:spPr>
      </p:pic>
    </p:spTree>
    <p:extLst>
      <p:ext uri="{BB962C8B-B14F-4D97-AF65-F5344CB8AC3E}">
        <p14:creationId xmlns:p14="http://schemas.microsoft.com/office/powerpoint/2010/main" val="1558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8976" y="6249113"/>
            <a:ext cx="635024" cy="588302"/>
          </a:xfrm>
          <a:prstGeom prst="ellipse">
            <a:avLst/>
          </a:prstGeom>
        </p:spPr>
      </p:pic>
      <p:sp>
        <p:nvSpPr>
          <p:cNvPr id="2" name="TextBox 1">
            <a:extLst>
              <a:ext uri="{FF2B5EF4-FFF2-40B4-BE49-F238E27FC236}">
                <a16:creationId xmlns:a16="http://schemas.microsoft.com/office/drawing/2014/main" id="{18EAA506-62EB-4162-9ED0-5CA762107217}"/>
              </a:ext>
            </a:extLst>
          </p:cNvPr>
          <p:cNvSpPr txBox="1"/>
          <p:nvPr/>
        </p:nvSpPr>
        <p:spPr>
          <a:xfrm>
            <a:off x="79873" y="114336"/>
            <a:ext cx="8433143" cy="1183101"/>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3" name="Rectangle 2">
            <a:extLst>
              <a:ext uri="{FF2B5EF4-FFF2-40B4-BE49-F238E27FC236}">
                <a16:creationId xmlns:a16="http://schemas.microsoft.com/office/drawing/2014/main" id="{BEB3BD5B-BFA4-404A-BA02-559AC718031F}"/>
              </a:ext>
            </a:extLst>
          </p:cNvPr>
          <p:cNvSpPr/>
          <p:nvPr/>
        </p:nvSpPr>
        <p:spPr>
          <a:xfrm>
            <a:off x="172452" y="653356"/>
            <a:ext cx="7425644" cy="147797"/>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86396" y="794978"/>
            <a:ext cx="6338582" cy="738664"/>
          </a:xfrm>
          <a:prstGeom prst="rect">
            <a:avLst/>
          </a:prstGeom>
        </p:spPr>
        <p:txBody>
          <a:bodyPr wrap="square">
            <a:spAutoFit/>
          </a:bodyPr>
          <a:lstStyle/>
          <a:p>
            <a:r>
              <a:rPr lang="fr-CA" sz="2400" b="1" dirty="0">
                <a:latin typeface="Arial Hebrew Scholar"/>
                <a:cs typeface="Arial Hebrew Scholar"/>
              </a:rPr>
              <a:t>Définitions des grandes thématiques: </a:t>
            </a:r>
          </a:p>
          <a:p>
            <a:r>
              <a:rPr lang="fr-CA" b="1" dirty="0">
                <a:latin typeface="Arial Hebrew Scholar"/>
                <a:cs typeface="Arial Hebrew Scholar"/>
              </a:rPr>
              <a:t> </a:t>
            </a:r>
          </a:p>
        </p:txBody>
      </p:sp>
      <p:sp>
        <p:nvSpPr>
          <p:cNvPr id="7" name="Oval 6"/>
          <p:cNvSpPr/>
          <p:nvPr/>
        </p:nvSpPr>
        <p:spPr>
          <a:xfrm>
            <a:off x="0" y="1709016"/>
            <a:ext cx="4645102" cy="4841909"/>
          </a:xfrm>
          <a:prstGeom prst="ellipse">
            <a:avLst/>
          </a:prstGeom>
          <a:solidFill>
            <a:srgbClr val="F96A1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05510" y="1775560"/>
            <a:ext cx="3637790" cy="4093428"/>
          </a:xfrm>
          <a:prstGeom prst="rect">
            <a:avLst/>
          </a:prstGeom>
          <a:noFill/>
        </p:spPr>
        <p:txBody>
          <a:bodyPr wrap="square" rtlCol="0">
            <a:spAutoFit/>
          </a:bodyPr>
          <a:lstStyle/>
          <a:p>
            <a:pPr algn="ctr"/>
            <a:r>
              <a:rPr lang="en-US" sz="2400" b="1" u="sng" dirty="0"/>
              <a:t>Préjugés</a:t>
            </a:r>
          </a:p>
          <a:p>
            <a:pPr algn="just"/>
            <a:endParaRPr lang="fr-CA" sz="1600" b="1" dirty="0"/>
          </a:p>
          <a:p>
            <a:pPr algn="just"/>
            <a:r>
              <a:rPr lang="fr-CA" sz="2200" i="1" dirty="0"/>
              <a:t>Définition du Ministère des Services à l’enfance et des services sociaux </a:t>
            </a:r>
          </a:p>
          <a:p>
            <a:pPr algn="just"/>
            <a:r>
              <a:rPr lang="fr-CA" sz="2200" i="1" dirty="0"/>
              <a:t>et communautaires (2008): </a:t>
            </a:r>
          </a:p>
          <a:p>
            <a:pPr algn="just"/>
            <a:endParaRPr lang="fr-CA" sz="2200" dirty="0"/>
          </a:p>
          <a:p>
            <a:pPr algn="just"/>
            <a:r>
              <a:rPr lang="fr-CA" sz="2200" dirty="0"/>
              <a:t>Une opinion ou une attitude erronée ou injustifiée, et souvent négative envers une personne ou un groupe parce qu’ils sont</a:t>
            </a:r>
            <a:endParaRPr lang="en-US" sz="2200" dirty="0"/>
          </a:p>
        </p:txBody>
      </p:sp>
      <p:sp>
        <p:nvSpPr>
          <p:cNvPr id="21" name="Rectangle 20"/>
          <p:cNvSpPr/>
          <p:nvPr/>
        </p:nvSpPr>
        <p:spPr>
          <a:xfrm>
            <a:off x="2324405" y="1244904"/>
            <a:ext cx="4495191" cy="461665"/>
          </a:xfrm>
          <a:prstGeom prst="rect">
            <a:avLst/>
          </a:prstGeom>
        </p:spPr>
        <p:txBody>
          <a:bodyPr wrap="none">
            <a:spAutoFit/>
          </a:bodyPr>
          <a:lstStyle/>
          <a:p>
            <a:pPr algn="ctr"/>
            <a:r>
              <a:rPr lang="fr-CA" sz="2400" dirty="0">
                <a:cs typeface="Arial Hebrew Scholar"/>
              </a:rPr>
              <a:t>8.les préjugés et les biais raciaux</a:t>
            </a:r>
            <a:r>
              <a:rPr lang="en-CA" sz="2400" dirty="0">
                <a:cs typeface="Arial Hebrew Scholar"/>
              </a:rPr>
              <a:t> </a:t>
            </a:r>
            <a:endParaRPr lang="en-US" sz="2400" dirty="0">
              <a:cs typeface="Arial Hebrew Scholar"/>
            </a:endParaRPr>
          </a:p>
        </p:txBody>
      </p:sp>
      <p:sp>
        <p:nvSpPr>
          <p:cNvPr id="22" name="Oval 21"/>
          <p:cNvSpPr/>
          <p:nvPr/>
        </p:nvSpPr>
        <p:spPr>
          <a:xfrm>
            <a:off x="4789720" y="1709016"/>
            <a:ext cx="4354279" cy="4841909"/>
          </a:xfrm>
          <a:prstGeom prst="ellipse">
            <a:avLst/>
          </a:prstGeom>
          <a:solidFill>
            <a:srgbClr val="F96A1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264344" y="2907809"/>
            <a:ext cx="3507881" cy="2462212"/>
          </a:xfrm>
          <a:prstGeom prst="rect">
            <a:avLst/>
          </a:prstGeom>
          <a:noFill/>
        </p:spPr>
        <p:txBody>
          <a:bodyPr wrap="square" rtlCol="0">
            <a:spAutoFit/>
          </a:bodyPr>
          <a:lstStyle/>
          <a:p>
            <a:pPr algn="just"/>
            <a:r>
              <a:rPr lang="fr-CA" sz="2200" dirty="0"/>
              <a:t>Un biais peut être défini comme un préjudice favorable ou défavorable à un groupe ou une personne par rapport à un(e) autre et souvent considéré comment étant injuste </a:t>
            </a:r>
            <a:endParaRPr lang="en-US" sz="2200" dirty="0"/>
          </a:p>
        </p:txBody>
      </p:sp>
      <p:sp>
        <p:nvSpPr>
          <p:cNvPr id="24" name="TextBox 23"/>
          <p:cNvSpPr txBox="1"/>
          <p:nvPr/>
        </p:nvSpPr>
        <p:spPr>
          <a:xfrm>
            <a:off x="6017125" y="1938590"/>
            <a:ext cx="2491851" cy="461665"/>
          </a:xfrm>
          <a:prstGeom prst="rect">
            <a:avLst/>
          </a:prstGeom>
          <a:noFill/>
        </p:spPr>
        <p:txBody>
          <a:bodyPr wrap="square" rtlCol="0">
            <a:spAutoFit/>
          </a:bodyPr>
          <a:lstStyle/>
          <a:p>
            <a:r>
              <a:rPr lang="en-US" sz="2400" b="1" u="sng" dirty="0"/>
              <a:t>Biais raciaux</a:t>
            </a:r>
          </a:p>
        </p:txBody>
      </p:sp>
    </p:spTree>
    <p:extLst>
      <p:ext uri="{BB962C8B-B14F-4D97-AF65-F5344CB8AC3E}">
        <p14:creationId xmlns:p14="http://schemas.microsoft.com/office/powerpoint/2010/main" val="1258620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28" y="5868988"/>
            <a:ext cx="768654" cy="801312"/>
          </a:xfrm>
          <a:prstGeom prst="ellipse">
            <a:avLst/>
          </a:prstGeom>
        </p:spPr>
      </p:pic>
      <p:sp>
        <p:nvSpPr>
          <p:cNvPr id="2" name="TextBox 1">
            <a:extLst>
              <a:ext uri="{FF2B5EF4-FFF2-40B4-BE49-F238E27FC236}">
                <a16:creationId xmlns:a16="http://schemas.microsoft.com/office/drawing/2014/main" id="{18EAA506-62EB-4162-9ED0-5CA762107217}"/>
              </a:ext>
            </a:extLst>
          </p:cNvPr>
          <p:cNvSpPr txBox="1"/>
          <p:nvPr/>
        </p:nvSpPr>
        <p:spPr>
          <a:xfrm>
            <a:off x="72751" y="64486"/>
            <a:ext cx="8803461" cy="1183101"/>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3" name="Rectangle 2">
            <a:extLst>
              <a:ext uri="{FF2B5EF4-FFF2-40B4-BE49-F238E27FC236}">
                <a16:creationId xmlns:a16="http://schemas.microsoft.com/office/drawing/2014/main" id="{BEB3BD5B-BFA4-404A-BA02-559AC718031F}"/>
              </a:ext>
            </a:extLst>
          </p:cNvPr>
          <p:cNvSpPr/>
          <p:nvPr/>
        </p:nvSpPr>
        <p:spPr>
          <a:xfrm>
            <a:off x="158209" y="589262"/>
            <a:ext cx="7311700"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86396" y="794978"/>
            <a:ext cx="6338582" cy="738664"/>
          </a:xfrm>
          <a:prstGeom prst="rect">
            <a:avLst/>
          </a:prstGeom>
        </p:spPr>
        <p:txBody>
          <a:bodyPr wrap="square">
            <a:spAutoFit/>
          </a:bodyPr>
          <a:lstStyle/>
          <a:p>
            <a:r>
              <a:rPr lang="fr-CA" sz="2400" b="1" dirty="0">
                <a:latin typeface="Arial Hebrew Scholar"/>
                <a:cs typeface="Arial Hebrew Scholar"/>
              </a:rPr>
              <a:t>Définitions des grandes thématiques: </a:t>
            </a:r>
          </a:p>
          <a:p>
            <a:r>
              <a:rPr lang="fr-CA" b="1" dirty="0">
                <a:latin typeface="Arial Hebrew Scholar"/>
                <a:cs typeface="Arial Hebrew Scholar"/>
              </a:rPr>
              <a:t> </a:t>
            </a:r>
          </a:p>
        </p:txBody>
      </p:sp>
      <p:sp>
        <p:nvSpPr>
          <p:cNvPr id="20" name="Oval 19"/>
          <p:cNvSpPr/>
          <p:nvPr/>
        </p:nvSpPr>
        <p:spPr>
          <a:xfrm>
            <a:off x="329125" y="1704579"/>
            <a:ext cx="8342845" cy="4027482"/>
          </a:xfrm>
          <a:prstGeom prst="ellipse">
            <a:avLst/>
          </a:prstGeom>
          <a:solidFill>
            <a:srgbClr val="F96A1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324405" y="1159446"/>
            <a:ext cx="4495191" cy="461665"/>
          </a:xfrm>
          <a:prstGeom prst="rect">
            <a:avLst/>
          </a:prstGeom>
        </p:spPr>
        <p:txBody>
          <a:bodyPr wrap="none">
            <a:spAutoFit/>
          </a:bodyPr>
          <a:lstStyle/>
          <a:p>
            <a:pPr algn="ctr"/>
            <a:r>
              <a:rPr lang="fr-CA" sz="2400" dirty="0">
                <a:cs typeface="Arial Hebrew Scholar"/>
              </a:rPr>
              <a:t>8.les préjugés et les biais raciaux</a:t>
            </a:r>
            <a:r>
              <a:rPr lang="en-CA" sz="2400" dirty="0">
                <a:cs typeface="Arial Hebrew Scholar"/>
              </a:rPr>
              <a:t> </a:t>
            </a:r>
            <a:endParaRPr lang="en-US" sz="2400" dirty="0">
              <a:cs typeface="Arial Hebrew Scholar"/>
            </a:endParaRPr>
          </a:p>
        </p:txBody>
      </p:sp>
      <p:sp>
        <p:nvSpPr>
          <p:cNvPr id="4" name="TextBox 3"/>
          <p:cNvSpPr txBox="1"/>
          <p:nvPr/>
        </p:nvSpPr>
        <p:spPr>
          <a:xfrm>
            <a:off x="1336720" y="3126724"/>
            <a:ext cx="6569856" cy="1569660"/>
          </a:xfrm>
          <a:prstGeom prst="rect">
            <a:avLst/>
          </a:prstGeom>
          <a:noFill/>
        </p:spPr>
        <p:txBody>
          <a:bodyPr wrap="square" rtlCol="0">
            <a:spAutoFit/>
          </a:bodyPr>
          <a:lstStyle/>
          <a:p>
            <a:r>
              <a:rPr lang="fr-CA" sz="2400" dirty="0"/>
              <a:t>Les biais implicites sont des biais qui sont activés de manière involontaire sans que l’individu en prenne conscience et sans son contrôle intentionnel. </a:t>
            </a:r>
            <a:endParaRPr lang="en-US" sz="2400" dirty="0"/>
          </a:p>
        </p:txBody>
      </p:sp>
      <p:sp>
        <p:nvSpPr>
          <p:cNvPr id="5" name="TextBox 4"/>
          <p:cNvSpPr txBox="1"/>
          <p:nvPr/>
        </p:nvSpPr>
        <p:spPr>
          <a:xfrm>
            <a:off x="2790403" y="2259186"/>
            <a:ext cx="3360394" cy="461665"/>
          </a:xfrm>
          <a:prstGeom prst="rect">
            <a:avLst/>
          </a:prstGeom>
          <a:noFill/>
        </p:spPr>
        <p:txBody>
          <a:bodyPr wrap="square" rtlCol="0">
            <a:spAutoFit/>
          </a:bodyPr>
          <a:lstStyle/>
          <a:p>
            <a:pPr algn="ctr"/>
            <a:r>
              <a:rPr lang="en-US" sz="2400" b="1" u="sng" dirty="0"/>
              <a:t>Biais implicites</a:t>
            </a:r>
          </a:p>
        </p:txBody>
      </p:sp>
    </p:spTree>
    <p:extLst>
      <p:ext uri="{BB962C8B-B14F-4D97-AF65-F5344CB8AC3E}">
        <p14:creationId xmlns:p14="http://schemas.microsoft.com/office/powerpoint/2010/main" val="3964930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id="{7D29F1E2-4542-43CF-9D93-49B11BE05BB3}"/>
              </a:ext>
            </a:extLst>
          </p:cNvPr>
          <p:cNvSpPr txBox="1"/>
          <p:nvPr/>
        </p:nvSpPr>
        <p:spPr>
          <a:xfrm>
            <a:off x="0" y="142569"/>
            <a:ext cx="8675274" cy="1190222"/>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11" name="Rectangle 10">
            <a:extLst>
              <a:ext uri="{FF2B5EF4-FFF2-40B4-BE49-F238E27FC236}">
                <a16:creationId xmlns:a16="http://schemas.microsoft.com/office/drawing/2014/main" id="{AA64E7C8-C543-4576-99B0-5D01F10ECA0E}"/>
              </a:ext>
            </a:extLst>
          </p:cNvPr>
          <p:cNvSpPr/>
          <p:nvPr/>
        </p:nvSpPr>
        <p:spPr>
          <a:xfrm>
            <a:off x="79652" y="815887"/>
            <a:ext cx="7418146" cy="235602"/>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Folded Corner 4"/>
          <p:cNvSpPr/>
          <p:nvPr/>
        </p:nvSpPr>
        <p:spPr>
          <a:xfrm>
            <a:off x="79652" y="1728730"/>
            <a:ext cx="8810624" cy="3607585"/>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9652" y="1141004"/>
            <a:ext cx="5735269" cy="400110"/>
          </a:xfrm>
          <a:prstGeom prst="rect">
            <a:avLst/>
          </a:prstGeom>
          <a:noFill/>
        </p:spPr>
        <p:txBody>
          <a:bodyPr wrap="square" rtlCol="0">
            <a:spAutoFit/>
          </a:bodyPr>
          <a:lstStyle/>
          <a:p>
            <a:r>
              <a:rPr lang="fr-CA" sz="2000" b="1" dirty="0">
                <a:latin typeface="Arial Hebrew Scholar"/>
                <a:cs typeface="Arial Hebrew Scholar"/>
              </a:rPr>
              <a:t>Définitions des grandes thématiques</a:t>
            </a:r>
          </a:p>
        </p:txBody>
      </p:sp>
      <p:sp>
        <p:nvSpPr>
          <p:cNvPr id="4" name="Rectangle 3"/>
          <p:cNvSpPr/>
          <p:nvPr/>
        </p:nvSpPr>
        <p:spPr>
          <a:xfrm>
            <a:off x="162973" y="1728731"/>
            <a:ext cx="6096541" cy="738664"/>
          </a:xfrm>
          <a:prstGeom prst="rect">
            <a:avLst/>
          </a:prstGeom>
        </p:spPr>
        <p:txBody>
          <a:bodyPr wrap="none">
            <a:spAutoFit/>
          </a:bodyPr>
          <a:lstStyle/>
          <a:p>
            <a:r>
              <a:rPr lang="fr-CA" sz="2400" b="1" dirty="0"/>
              <a:t>9. Le privilège blanc et la suprématie blanche </a:t>
            </a:r>
            <a:endParaRPr lang="en-CA" sz="2400" b="1" dirty="0"/>
          </a:p>
          <a:p>
            <a:endParaRPr lang="en-US" b="1" dirty="0"/>
          </a:p>
        </p:txBody>
      </p:sp>
      <p:sp>
        <p:nvSpPr>
          <p:cNvPr id="6" name="Rectangle 5"/>
          <p:cNvSpPr/>
          <p:nvPr/>
        </p:nvSpPr>
        <p:spPr>
          <a:xfrm>
            <a:off x="283491" y="2273063"/>
            <a:ext cx="8379992" cy="3139321"/>
          </a:xfrm>
          <a:prstGeom prst="rect">
            <a:avLst/>
          </a:prstGeom>
        </p:spPr>
        <p:txBody>
          <a:bodyPr wrap="square">
            <a:spAutoFit/>
          </a:bodyPr>
          <a:lstStyle/>
          <a:p>
            <a:pPr marL="285750" indent="-285750" algn="just">
              <a:buFont typeface="Arial"/>
              <a:buChar char="•"/>
            </a:pPr>
            <a:r>
              <a:rPr lang="fr-CA" sz="2200" dirty="0"/>
              <a:t>La suprématie blanche est la croyance selon laquelle les humains de races blanches ou à la complexion plus pâle sont supérieurs aux humains appartenant à d’autres groupes raciaux Jenkins, 2005). </a:t>
            </a:r>
          </a:p>
          <a:p>
            <a:pPr marL="285750" indent="-285750" algn="just">
              <a:buFont typeface="Arial"/>
              <a:buChar char="•"/>
            </a:pPr>
            <a:endParaRPr lang="fr-CA" sz="2200" dirty="0"/>
          </a:p>
          <a:p>
            <a:pPr marL="285750" indent="-285750" algn="just">
              <a:buFont typeface="Arial"/>
              <a:buChar char="•"/>
            </a:pPr>
            <a:endParaRPr lang="fr-CA" sz="2200" dirty="0"/>
          </a:p>
          <a:p>
            <a:pPr marL="342900" indent="-342900">
              <a:buFont typeface="Arial"/>
              <a:buChar char="•"/>
            </a:pPr>
            <a:r>
              <a:rPr lang="en-CA" sz="2200" dirty="0"/>
              <a:t> </a:t>
            </a:r>
            <a:r>
              <a:rPr lang="en-GB" sz="2200" dirty="0" err="1"/>
              <a:t>Aujourd’hui</a:t>
            </a:r>
            <a:r>
              <a:rPr lang="en-GB" sz="2200" dirty="0"/>
              <a:t>, les </a:t>
            </a:r>
            <a:r>
              <a:rPr lang="en-GB" sz="2200" dirty="0" err="1"/>
              <a:t>études</a:t>
            </a:r>
            <a:r>
              <a:rPr lang="en-GB" sz="2200" dirty="0"/>
              <a:t> </a:t>
            </a:r>
            <a:r>
              <a:rPr lang="en-GB" sz="2200" dirty="0" err="1"/>
              <a:t>ont</a:t>
            </a:r>
            <a:r>
              <a:rPr lang="en-GB" sz="2200" dirty="0"/>
              <a:t> </a:t>
            </a:r>
            <a:r>
              <a:rPr lang="en-GB" sz="2200" dirty="0" err="1"/>
              <a:t>tendance</a:t>
            </a:r>
            <a:r>
              <a:rPr lang="en-GB" sz="2200" dirty="0"/>
              <a:t> </a:t>
            </a:r>
            <a:r>
              <a:rPr lang="en-GB" sz="2200" dirty="0" err="1"/>
              <a:t>à</a:t>
            </a:r>
            <a:r>
              <a:rPr lang="en-GB" sz="2200" dirty="0"/>
              <a:t> </a:t>
            </a:r>
            <a:r>
              <a:rPr lang="en-GB" sz="2200" dirty="0" err="1"/>
              <a:t>parler</a:t>
            </a:r>
            <a:r>
              <a:rPr lang="en-GB" sz="2200" dirty="0"/>
              <a:t> de </a:t>
            </a:r>
            <a:r>
              <a:rPr lang="en-GB" sz="2200" dirty="0" err="1"/>
              <a:t>privilège</a:t>
            </a:r>
            <a:r>
              <a:rPr lang="en-GB" sz="2200" dirty="0"/>
              <a:t> </a:t>
            </a:r>
            <a:r>
              <a:rPr lang="en-GB" sz="2200" dirty="0" err="1"/>
              <a:t>blanc</a:t>
            </a:r>
            <a:r>
              <a:rPr lang="en-GB" sz="2200" dirty="0"/>
              <a:t>, avec raison. Les </a:t>
            </a:r>
            <a:r>
              <a:rPr lang="en-GB" sz="2200" dirty="0" err="1"/>
              <a:t>personnes</a:t>
            </a:r>
            <a:r>
              <a:rPr lang="en-GB" sz="2200" dirty="0"/>
              <a:t> </a:t>
            </a:r>
            <a:r>
              <a:rPr lang="en-GB" sz="2200" dirty="0" err="1"/>
              <a:t>dites</a:t>
            </a:r>
            <a:r>
              <a:rPr lang="en-GB" sz="2200" dirty="0"/>
              <a:t> blanches </a:t>
            </a:r>
            <a:r>
              <a:rPr lang="en-GB" sz="2200" dirty="0" err="1"/>
              <a:t>ont</a:t>
            </a:r>
            <a:r>
              <a:rPr lang="en-GB" sz="2200" dirty="0"/>
              <a:t> plus </a:t>
            </a:r>
            <a:r>
              <a:rPr lang="en-GB" sz="2200" dirty="0" err="1"/>
              <a:t>d’avantages</a:t>
            </a:r>
            <a:r>
              <a:rPr lang="en-GB" sz="2200" dirty="0"/>
              <a:t> </a:t>
            </a:r>
            <a:r>
              <a:rPr lang="en-GB" sz="2200" dirty="0" err="1"/>
              <a:t>dans</a:t>
            </a:r>
            <a:r>
              <a:rPr lang="en-GB" sz="2200" dirty="0"/>
              <a:t> la </a:t>
            </a:r>
            <a:r>
              <a:rPr lang="en-GB" sz="2200" dirty="0" err="1"/>
              <a:t>société</a:t>
            </a:r>
            <a:r>
              <a:rPr lang="en-GB" sz="2200" dirty="0"/>
              <a:t> </a:t>
            </a:r>
            <a:r>
              <a:rPr lang="en-GB" sz="2200" dirty="0" err="1"/>
              <a:t>à</a:t>
            </a:r>
            <a:r>
              <a:rPr lang="en-GB" sz="2200" dirty="0"/>
              <a:t> cause de la </a:t>
            </a:r>
            <a:r>
              <a:rPr lang="en-GB" sz="2200" dirty="0" err="1"/>
              <a:t>couleur</a:t>
            </a:r>
            <a:r>
              <a:rPr lang="en-GB" sz="2200" dirty="0"/>
              <a:t> de </a:t>
            </a:r>
            <a:r>
              <a:rPr lang="en-GB" sz="2200" dirty="0" err="1"/>
              <a:t>leur</a:t>
            </a:r>
            <a:r>
              <a:rPr lang="en-GB" sz="2200" dirty="0"/>
              <a:t> </a:t>
            </a:r>
            <a:r>
              <a:rPr lang="en-GB" sz="2200" dirty="0" err="1"/>
              <a:t>peau</a:t>
            </a:r>
            <a:r>
              <a:rPr lang="en-GB" sz="2200" dirty="0"/>
              <a:t>.</a:t>
            </a:r>
            <a:endParaRPr lang="en-CA" sz="2200" dirty="0"/>
          </a:p>
        </p:txBody>
      </p:sp>
      <p:pic>
        <p:nvPicPr>
          <p:cNvPr id="7" name="Slide 14 - White Supremacy v White Privilege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8687" y="5651916"/>
            <a:ext cx="609600" cy="609600"/>
          </a:xfrm>
          <a:prstGeom prst="rect">
            <a:avLst/>
          </a:prstGeom>
        </p:spPr>
      </p:pic>
    </p:spTree>
    <p:extLst>
      <p:ext uri="{BB962C8B-B14F-4D97-AF65-F5344CB8AC3E}">
        <p14:creationId xmlns:p14="http://schemas.microsoft.com/office/powerpoint/2010/main" val="276528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4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id="{7D29F1E2-4542-43CF-9D93-49B11BE05BB3}"/>
              </a:ext>
            </a:extLst>
          </p:cNvPr>
          <p:cNvSpPr txBox="1"/>
          <p:nvPr/>
        </p:nvSpPr>
        <p:spPr>
          <a:xfrm>
            <a:off x="0" y="142569"/>
            <a:ext cx="8112676" cy="1183101"/>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11" name="Rectangle 10">
            <a:extLst>
              <a:ext uri="{FF2B5EF4-FFF2-40B4-BE49-F238E27FC236}">
                <a16:creationId xmlns:a16="http://schemas.microsoft.com/office/drawing/2014/main" id="{AA64E7C8-C543-4576-99B0-5D01F10ECA0E}"/>
              </a:ext>
            </a:extLst>
          </p:cNvPr>
          <p:cNvSpPr/>
          <p:nvPr/>
        </p:nvSpPr>
        <p:spPr>
          <a:xfrm>
            <a:off x="79652" y="730429"/>
            <a:ext cx="7574819" cy="164389"/>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Folded Corner 4"/>
          <p:cNvSpPr/>
          <p:nvPr/>
        </p:nvSpPr>
        <p:spPr>
          <a:xfrm>
            <a:off x="79652" y="1532186"/>
            <a:ext cx="6349922" cy="3442709"/>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9652" y="932464"/>
            <a:ext cx="5735269" cy="461665"/>
          </a:xfrm>
          <a:prstGeom prst="rect">
            <a:avLst/>
          </a:prstGeom>
          <a:noFill/>
        </p:spPr>
        <p:txBody>
          <a:bodyPr wrap="square" rtlCol="0">
            <a:spAutoFit/>
          </a:bodyPr>
          <a:lstStyle/>
          <a:p>
            <a:r>
              <a:rPr lang="fr-CA" sz="2400" b="1" dirty="0">
                <a:latin typeface="Arial Hebrew Scholar"/>
                <a:cs typeface="Arial Hebrew Scholar"/>
              </a:rPr>
              <a:t>Définitions des grandes thématiques</a:t>
            </a:r>
          </a:p>
        </p:txBody>
      </p:sp>
      <p:sp>
        <p:nvSpPr>
          <p:cNvPr id="4" name="Rectangle 3"/>
          <p:cNvSpPr/>
          <p:nvPr/>
        </p:nvSpPr>
        <p:spPr>
          <a:xfrm>
            <a:off x="162973" y="1661600"/>
            <a:ext cx="3518912" cy="461665"/>
          </a:xfrm>
          <a:prstGeom prst="rect">
            <a:avLst/>
          </a:prstGeom>
        </p:spPr>
        <p:txBody>
          <a:bodyPr wrap="none">
            <a:spAutoFit/>
          </a:bodyPr>
          <a:lstStyle/>
          <a:p>
            <a:r>
              <a:rPr lang="fr-CA" sz="2400" b="1" dirty="0"/>
              <a:t>10.</a:t>
            </a:r>
            <a:r>
              <a:rPr lang="fr-CA" sz="2400" b="1" i="1" dirty="0"/>
              <a:t> </a:t>
            </a:r>
            <a:r>
              <a:rPr lang="fr-CA" sz="2400" b="1" dirty="0"/>
              <a:t>Discrimination raciale</a:t>
            </a:r>
            <a:r>
              <a:rPr lang="en-CA" sz="2400" b="1" dirty="0"/>
              <a:t> </a:t>
            </a:r>
            <a:r>
              <a:rPr lang="fr-CA" sz="2400" b="1" dirty="0"/>
              <a:t> </a:t>
            </a:r>
            <a:endParaRPr lang="en-US" sz="2400" b="1" dirty="0"/>
          </a:p>
        </p:txBody>
      </p:sp>
      <p:sp>
        <p:nvSpPr>
          <p:cNvPr id="6" name="Rectangle 5"/>
          <p:cNvSpPr/>
          <p:nvPr/>
        </p:nvSpPr>
        <p:spPr>
          <a:xfrm>
            <a:off x="-113388" y="2307084"/>
            <a:ext cx="6237115" cy="2462212"/>
          </a:xfrm>
          <a:prstGeom prst="rect">
            <a:avLst/>
          </a:prstGeom>
        </p:spPr>
        <p:txBody>
          <a:bodyPr wrap="square">
            <a:spAutoFit/>
          </a:bodyPr>
          <a:lstStyle/>
          <a:p>
            <a:pPr algn="ctr"/>
            <a:r>
              <a:rPr lang="fr-CA" sz="2200" i="1" dirty="0"/>
              <a:t>Le ministère des Services à l'enfance et des Services sociaux et communautaires de l’Ontario (2008) définit la discrimination comme étant: </a:t>
            </a:r>
          </a:p>
          <a:p>
            <a:pPr algn="ctr"/>
            <a:endParaRPr lang="fr-CA" sz="2200" i="1" dirty="0"/>
          </a:p>
          <a:p>
            <a:pPr marL="285750" indent="-285750">
              <a:buFont typeface="Arial"/>
              <a:buChar char="•"/>
            </a:pPr>
            <a:r>
              <a:rPr lang="fr-CA" sz="2200" dirty="0"/>
              <a:t>Il s’agit de toute action qui limite les opportunités d’une personne ou d’un groupe en raison de caractéristiques telles</a:t>
            </a:r>
            <a:r>
              <a:rPr lang="en-CA" sz="2200" dirty="0"/>
              <a:t> </a:t>
            </a:r>
            <a:r>
              <a:rPr lang="en-CA" sz="2200" dirty="0" err="1"/>
              <a:t>que</a:t>
            </a:r>
            <a:r>
              <a:rPr lang="en-CA" sz="2200" dirty="0"/>
              <a:t> [</a:t>
            </a:r>
            <a:r>
              <a:rPr lang="mr-IN" sz="2200" dirty="0"/>
              <a:t>…</a:t>
            </a:r>
            <a:r>
              <a:rPr lang="fr-CA" sz="2200" dirty="0"/>
              <a:t>] sa race</a:t>
            </a:r>
            <a:endParaRPr lang="en-US" sz="2200" dirty="0"/>
          </a:p>
        </p:txBody>
      </p:sp>
      <p:pic>
        <p:nvPicPr>
          <p:cNvPr id="10" name="Picture 9"/>
          <p:cNvPicPr>
            <a:picLocks noChangeAspect="1"/>
          </p:cNvPicPr>
          <p:nvPr/>
        </p:nvPicPr>
        <p:blipFill>
          <a:blip r:embed="rId3"/>
          <a:stretch>
            <a:fillRect/>
          </a:stretch>
        </p:blipFill>
        <p:spPr>
          <a:xfrm>
            <a:off x="6429574" y="1023004"/>
            <a:ext cx="2714425" cy="3476740"/>
          </a:xfrm>
          <a:prstGeom prst="rect">
            <a:avLst/>
          </a:prstGeom>
        </p:spPr>
      </p:pic>
    </p:spTree>
    <p:extLst>
      <p:ext uri="{BB962C8B-B14F-4D97-AF65-F5344CB8AC3E}">
        <p14:creationId xmlns:p14="http://schemas.microsoft.com/office/powerpoint/2010/main" val="2765287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EAA506-62EB-4162-9ED0-5CA762107217}"/>
              </a:ext>
            </a:extLst>
          </p:cNvPr>
          <p:cNvSpPr txBox="1"/>
          <p:nvPr/>
        </p:nvSpPr>
        <p:spPr>
          <a:xfrm>
            <a:off x="79873" y="138514"/>
            <a:ext cx="8497236" cy="1204464"/>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3" name="Rectangle 2">
            <a:extLst>
              <a:ext uri="{FF2B5EF4-FFF2-40B4-BE49-F238E27FC236}">
                <a16:creationId xmlns:a16="http://schemas.microsoft.com/office/drawing/2014/main" id="{BEB3BD5B-BFA4-404A-BA02-559AC718031F}"/>
              </a:ext>
            </a:extLst>
          </p:cNvPr>
          <p:cNvSpPr/>
          <p:nvPr/>
        </p:nvSpPr>
        <p:spPr>
          <a:xfrm>
            <a:off x="179574" y="631498"/>
            <a:ext cx="7254728" cy="147797"/>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143966" y="963660"/>
            <a:ext cx="6338582" cy="1292662"/>
          </a:xfrm>
          <a:prstGeom prst="rect">
            <a:avLst/>
          </a:prstGeom>
        </p:spPr>
        <p:txBody>
          <a:bodyPr wrap="square">
            <a:spAutoFit/>
          </a:bodyPr>
          <a:lstStyle/>
          <a:p>
            <a:r>
              <a:rPr lang="fr-CA" sz="2000" b="1" dirty="0">
                <a:latin typeface="Arial Hebrew Scholar"/>
                <a:cs typeface="Arial Hebrew Scholar"/>
              </a:rPr>
              <a:t>Historique de discrimination raciale au Canada: </a:t>
            </a:r>
          </a:p>
          <a:p>
            <a:endParaRPr lang="fr-CA" b="1" dirty="0">
              <a:latin typeface="Arial Hebrew Scholar"/>
              <a:cs typeface="Arial Hebrew Scholar"/>
            </a:endParaRPr>
          </a:p>
          <a:p>
            <a:pPr algn="ctr"/>
            <a:endParaRPr lang="en-US" sz="2000" dirty="0">
              <a:cs typeface="Arial Hebrew Scholar"/>
            </a:endParaRPr>
          </a:p>
          <a:p>
            <a:pPr algn="ctr"/>
            <a:r>
              <a:rPr lang="fr-CA" sz="2000" b="1" dirty="0">
                <a:cs typeface="Arial Hebrew Scholar"/>
              </a:rPr>
              <a:t> </a:t>
            </a:r>
          </a:p>
        </p:txBody>
      </p:sp>
      <p:cxnSp>
        <p:nvCxnSpPr>
          <p:cNvPr id="5" name="Straight Connector 4"/>
          <p:cNvCxnSpPr/>
          <p:nvPr/>
        </p:nvCxnSpPr>
        <p:spPr>
          <a:xfrm>
            <a:off x="0" y="3413406"/>
            <a:ext cx="9144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10283" y="2910376"/>
            <a:ext cx="1" cy="82783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0" y="2439838"/>
            <a:ext cx="1065926" cy="461665"/>
          </a:xfrm>
          <a:prstGeom prst="rect">
            <a:avLst/>
          </a:prstGeom>
          <a:noFill/>
        </p:spPr>
        <p:txBody>
          <a:bodyPr wrap="square" rtlCol="0">
            <a:spAutoFit/>
          </a:bodyPr>
          <a:lstStyle/>
          <a:p>
            <a:r>
              <a:rPr lang="en-US" sz="2400" dirty="0"/>
              <a:t>1628</a:t>
            </a:r>
          </a:p>
        </p:txBody>
      </p:sp>
      <p:cxnSp>
        <p:nvCxnSpPr>
          <p:cNvPr id="25" name="Straight Connector 24"/>
          <p:cNvCxnSpPr/>
          <p:nvPr/>
        </p:nvCxnSpPr>
        <p:spPr>
          <a:xfrm flipH="1">
            <a:off x="1819326" y="2898201"/>
            <a:ext cx="1" cy="82783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219880" y="2450857"/>
            <a:ext cx="1198894" cy="461665"/>
          </a:xfrm>
          <a:prstGeom prst="rect">
            <a:avLst/>
          </a:prstGeom>
          <a:noFill/>
        </p:spPr>
        <p:txBody>
          <a:bodyPr wrap="square" rtlCol="0">
            <a:spAutoFit/>
          </a:bodyPr>
          <a:lstStyle/>
          <a:p>
            <a:r>
              <a:rPr lang="en-US" sz="2400" dirty="0"/>
              <a:t>1830</a:t>
            </a:r>
          </a:p>
        </p:txBody>
      </p:sp>
      <p:cxnSp>
        <p:nvCxnSpPr>
          <p:cNvPr id="28" name="Straight Connector 27"/>
          <p:cNvCxnSpPr/>
          <p:nvPr/>
        </p:nvCxnSpPr>
        <p:spPr>
          <a:xfrm>
            <a:off x="3203093" y="2898201"/>
            <a:ext cx="1" cy="70386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07396" y="3373650"/>
            <a:ext cx="1" cy="199494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90717" y="5451846"/>
            <a:ext cx="1974783" cy="1323439"/>
          </a:xfrm>
          <a:prstGeom prst="rect">
            <a:avLst/>
          </a:prstGeom>
          <a:solidFill>
            <a:srgbClr val="FFBF93"/>
          </a:solidFill>
        </p:spPr>
        <p:txBody>
          <a:bodyPr wrap="square" rtlCol="0">
            <a:spAutoFit/>
          </a:bodyPr>
          <a:lstStyle/>
          <a:p>
            <a:r>
              <a:rPr lang="en-US" sz="2000" dirty="0"/>
              <a:t>Commencement de l’esclavage en Nouvelle France</a:t>
            </a:r>
          </a:p>
        </p:txBody>
      </p:sp>
      <p:cxnSp>
        <p:nvCxnSpPr>
          <p:cNvPr id="36" name="Straight Arrow Connector 35"/>
          <p:cNvCxnSpPr/>
          <p:nvPr/>
        </p:nvCxnSpPr>
        <p:spPr>
          <a:xfrm>
            <a:off x="1819324" y="3209506"/>
            <a:ext cx="2" cy="107721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995689" y="4367367"/>
            <a:ext cx="1608635" cy="1015663"/>
          </a:xfrm>
          <a:prstGeom prst="rect">
            <a:avLst/>
          </a:prstGeom>
          <a:solidFill>
            <a:srgbClr val="FFBF93"/>
          </a:solidFill>
        </p:spPr>
        <p:txBody>
          <a:bodyPr wrap="square" rtlCol="0">
            <a:spAutoFit/>
          </a:bodyPr>
          <a:lstStyle/>
          <a:p>
            <a:r>
              <a:rPr lang="en-US" sz="2000" dirty="0"/>
              <a:t>Création des </a:t>
            </a:r>
            <a:r>
              <a:rPr lang="en-US" sz="2000" dirty="0" err="1"/>
              <a:t>pensionnats</a:t>
            </a:r>
            <a:r>
              <a:rPr lang="en-US" sz="2000" dirty="0"/>
              <a:t> </a:t>
            </a:r>
            <a:r>
              <a:rPr lang="en-US" sz="2000" dirty="0" err="1"/>
              <a:t>autochtones</a:t>
            </a:r>
            <a:endParaRPr lang="en-US" sz="2000" dirty="0"/>
          </a:p>
        </p:txBody>
      </p:sp>
      <p:sp>
        <p:nvSpPr>
          <p:cNvPr id="42" name="TextBox 41"/>
          <p:cNvSpPr txBox="1"/>
          <p:nvPr/>
        </p:nvSpPr>
        <p:spPr>
          <a:xfrm>
            <a:off x="2632788" y="2450857"/>
            <a:ext cx="1140611" cy="461665"/>
          </a:xfrm>
          <a:prstGeom prst="rect">
            <a:avLst/>
          </a:prstGeom>
          <a:noFill/>
        </p:spPr>
        <p:txBody>
          <a:bodyPr wrap="square" rtlCol="0">
            <a:spAutoFit/>
          </a:bodyPr>
          <a:lstStyle/>
          <a:p>
            <a:r>
              <a:rPr lang="en-US" sz="2400" dirty="0"/>
              <a:t>1834</a:t>
            </a:r>
          </a:p>
        </p:txBody>
      </p:sp>
      <p:sp>
        <p:nvSpPr>
          <p:cNvPr id="43" name="TextBox 42"/>
          <p:cNvSpPr txBox="1"/>
          <p:nvPr/>
        </p:nvSpPr>
        <p:spPr>
          <a:xfrm>
            <a:off x="2359539" y="5451846"/>
            <a:ext cx="1968229" cy="1323439"/>
          </a:xfrm>
          <a:prstGeom prst="rect">
            <a:avLst/>
          </a:prstGeom>
          <a:solidFill>
            <a:srgbClr val="FFBF93"/>
          </a:solidFill>
        </p:spPr>
        <p:txBody>
          <a:bodyPr wrap="square" rtlCol="0">
            <a:spAutoFit/>
          </a:bodyPr>
          <a:lstStyle/>
          <a:p>
            <a:r>
              <a:rPr lang="fr-CA" sz="2000" dirty="0"/>
              <a:t>Abolition de l’esclavage par le parlement britannique</a:t>
            </a:r>
          </a:p>
        </p:txBody>
      </p:sp>
      <p:cxnSp>
        <p:nvCxnSpPr>
          <p:cNvPr id="46" name="Straight Arrow Connector 45"/>
          <p:cNvCxnSpPr/>
          <p:nvPr/>
        </p:nvCxnSpPr>
        <p:spPr>
          <a:xfrm>
            <a:off x="3203093" y="3401882"/>
            <a:ext cx="0" cy="196962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344931" y="2898201"/>
            <a:ext cx="0" cy="81649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4344931" y="2998159"/>
            <a:ext cx="0" cy="10289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475245" y="4045160"/>
            <a:ext cx="1887354" cy="1323439"/>
          </a:xfrm>
          <a:prstGeom prst="rect">
            <a:avLst/>
          </a:prstGeom>
          <a:solidFill>
            <a:srgbClr val="FFBF93"/>
          </a:solidFill>
        </p:spPr>
        <p:txBody>
          <a:bodyPr wrap="square" rtlCol="0">
            <a:spAutoFit/>
          </a:bodyPr>
          <a:lstStyle/>
          <a:p>
            <a:r>
              <a:rPr lang="en-US" sz="2000" dirty="0"/>
              <a:t>Imposition </a:t>
            </a:r>
            <a:r>
              <a:rPr lang="en-US" sz="2000" dirty="0" err="1"/>
              <a:t>d’une</a:t>
            </a:r>
            <a:r>
              <a:rPr lang="en-US" sz="2000" dirty="0"/>
              <a:t> </a:t>
            </a:r>
            <a:r>
              <a:rPr lang="en-US" sz="2000" dirty="0" err="1"/>
              <a:t>taxe</a:t>
            </a:r>
            <a:r>
              <a:rPr lang="en-US" sz="2000" dirty="0"/>
              <a:t> pour les immigrants </a:t>
            </a:r>
            <a:r>
              <a:rPr lang="en-US" sz="2000" dirty="0" err="1"/>
              <a:t>chinois</a:t>
            </a:r>
            <a:endParaRPr lang="en-US" sz="2000" dirty="0"/>
          </a:p>
        </p:txBody>
      </p:sp>
      <p:sp>
        <p:nvSpPr>
          <p:cNvPr id="55" name="TextBox 54"/>
          <p:cNvSpPr txBox="1"/>
          <p:nvPr/>
        </p:nvSpPr>
        <p:spPr>
          <a:xfrm>
            <a:off x="3895615" y="2454811"/>
            <a:ext cx="1069279" cy="461665"/>
          </a:xfrm>
          <a:prstGeom prst="rect">
            <a:avLst/>
          </a:prstGeom>
          <a:noFill/>
        </p:spPr>
        <p:txBody>
          <a:bodyPr wrap="square" rtlCol="0">
            <a:spAutoFit/>
          </a:bodyPr>
          <a:lstStyle/>
          <a:p>
            <a:r>
              <a:rPr lang="en-US" sz="2400" dirty="0"/>
              <a:t>1880</a:t>
            </a:r>
          </a:p>
        </p:txBody>
      </p:sp>
      <p:cxnSp>
        <p:nvCxnSpPr>
          <p:cNvPr id="58" name="Straight Connector 57"/>
          <p:cNvCxnSpPr/>
          <p:nvPr/>
        </p:nvCxnSpPr>
        <p:spPr>
          <a:xfrm>
            <a:off x="5556020" y="2898201"/>
            <a:ext cx="0" cy="190505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964894" y="2445096"/>
            <a:ext cx="979292" cy="461665"/>
          </a:xfrm>
          <a:prstGeom prst="rect">
            <a:avLst/>
          </a:prstGeom>
          <a:noFill/>
        </p:spPr>
        <p:txBody>
          <a:bodyPr wrap="square" rtlCol="0">
            <a:spAutoFit/>
          </a:bodyPr>
          <a:lstStyle/>
          <a:p>
            <a:r>
              <a:rPr lang="en-US" sz="2400" dirty="0"/>
              <a:t>1914</a:t>
            </a:r>
          </a:p>
        </p:txBody>
      </p:sp>
      <p:sp>
        <p:nvSpPr>
          <p:cNvPr id="62" name="TextBox 61"/>
          <p:cNvSpPr txBox="1"/>
          <p:nvPr/>
        </p:nvSpPr>
        <p:spPr>
          <a:xfrm>
            <a:off x="4759920" y="5451846"/>
            <a:ext cx="1744580" cy="1015663"/>
          </a:xfrm>
          <a:prstGeom prst="rect">
            <a:avLst/>
          </a:prstGeom>
          <a:solidFill>
            <a:srgbClr val="FFBF93"/>
          </a:solidFill>
        </p:spPr>
        <p:txBody>
          <a:bodyPr wrap="square" rtlCol="0">
            <a:spAutoFit/>
          </a:bodyPr>
          <a:lstStyle/>
          <a:p>
            <a:r>
              <a:rPr lang="en-US" sz="2000" dirty="0"/>
              <a:t>L’incident du </a:t>
            </a:r>
            <a:r>
              <a:rPr lang="en-US" sz="2000" dirty="0" err="1"/>
              <a:t>Komagata</a:t>
            </a:r>
            <a:r>
              <a:rPr lang="en-US" sz="2000" dirty="0"/>
              <a:t> </a:t>
            </a:r>
            <a:r>
              <a:rPr lang="en-US" sz="2000" dirty="0" err="1"/>
              <a:t>Maru</a:t>
            </a:r>
            <a:endParaRPr lang="en-US" sz="2000" dirty="0"/>
          </a:p>
        </p:txBody>
      </p:sp>
      <p:cxnSp>
        <p:nvCxnSpPr>
          <p:cNvPr id="64" name="Straight Arrow Connector 63"/>
          <p:cNvCxnSpPr/>
          <p:nvPr/>
        </p:nvCxnSpPr>
        <p:spPr>
          <a:xfrm>
            <a:off x="5556020" y="4479436"/>
            <a:ext cx="6678" cy="90359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6376975" y="2891788"/>
            <a:ext cx="0" cy="74005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5931461" y="2454811"/>
            <a:ext cx="1094073" cy="461665"/>
          </a:xfrm>
          <a:prstGeom prst="rect">
            <a:avLst/>
          </a:prstGeom>
          <a:noFill/>
        </p:spPr>
        <p:txBody>
          <a:bodyPr wrap="square" rtlCol="0">
            <a:spAutoFit/>
          </a:bodyPr>
          <a:lstStyle/>
          <a:p>
            <a:r>
              <a:rPr lang="en-US" sz="2400" dirty="0"/>
              <a:t>1939</a:t>
            </a:r>
          </a:p>
        </p:txBody>
      </p:sp>
      <p:cxnSp>
        <p:nvCxnSpPr>
          <p:cNvPr id="73" name="Straight Arrow Connector 72"/>
          <p:cNvCxnSpPr/>
          <p:nvPr/>
        </p:nvCxnSpPr>
        <p:spPr>
          <a:xfrm>
            <a:off x="6376975" y="3413406"/>
            <a:ext cx="0" cy="51186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7323917" y="2886860"/>
            <a:ext cx="23518" cy="224556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471209" y="2886860"/>
            <a:ext cx="0" cy="82783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645085" y="1485894"/>
            <a:ext cx="7408094" cy="461665"/>
          </a:xfrm>
          <a:prstGeom prst="rect">
            <a:avLst/>
          </a:prstGeom>
          <a:noFill/>
        </p:spPr>
        <p:txBody>
          <a:bodyPr wrap="square" rtlCol="0">
            <a:spAutoFit/>
          </a:bodyPr>
          <a:lstStyle/>
          <a:p>
            <a:pPr algn="ctr"/>
            <a:r>
              <a:rPr lang="fr-CA" sz="2400" b="1" u="sng" dirty="0">
                <a:cs typeface="Arial Hebrew Scholar"/>
              </a:rPr>
              <a:t>Survol des moments importants de notre histoire:</a:t>
            </a:r>
          </a:p>
        </p:txBody>
      </p:sp>
      <p:sp>
        <p:nvSpPr>
          <p:cNvPr id="82" name="TextBox 81"/>
          <p:cNvSpPr txBox="1"/>
          <p:nvPr/>
        </p:nvSpPr>
        <p:spPr>
          <a:xfrm>
            <a:off x="5680367" y="3927375"/>
            <a:ext cx="1565022" cy="1015663"/>
          </a:xfrm>
          <a:prstGeom prst="rect">
            <a:avLst/>
          </a:prstGeom>
          <a:solidFill>
            <a:srgbClr val="FFBF93"/>
          </a:solidFill>
        </p:spPr>
        <p:txBody>
          <a:bodyPr wrap="square" rtlCol="0">
            <a:spAutoFit/>
          </a:bodyPr>
          <a:lstStyle/>
          <a:p>
            <a:r>
              <a:rPr lang="fr-CA" sz="2000" dirty="0"/>
              <a:t>L’incident du paquebot MS St Louis </a:t>
            </a:r>
            <a:endParaRPr lang="en-US" sz="2000" dirty="0"/>
          </a:p>
        </p:txBody>
      </p:sp>
      <p:cxnSp>
        <p:nvCxnSpPr>
          <p:cNvPr id="85" name="Straight Arrow Connector 84"/>
          <p:cNvCxnSpPr/>
          <p:nvPr/>
        </p:nvCxnSpPr>
        <p:spPr>
          <a:xfrm>
            <a:off x="7342202" y="4749323"/>
            <a:ext cx="0" cy="60119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8471209" y="3337497"/>
            <a:ext cx="0" cy="5886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7541013" y="4027076"/>
            <a:ext cx="1506525" cy="1323439"/>
          </a:xfrm>
          <a:prstGeom prst="rect">
            <a:avLst/>
          </a:prstGeom>
          <a:solidFill>
            <a:srgbClr val="FFBF93"/>
          </a:solidFill>
        </p:spPr>
        <p:txBody>
          <a:bodyPr wrap="square" rtlCol="0">
            <a:spAutoFit/>
          </a:bodyPr>
          <a:lstStyle/>
          <a:p>
            <a:r>
              <a:rPr lang="en-US" sz="2000" dirty="0"/>
              <a:t>Les </a:t>
            </a:r>
            <a:r>
              <a:rPr lang="en-US" sz="2000" dirty="0" err="1"/>
              <a:t>pensionnats</a:t>
            </a:r>
            <a:r>
              <a:rPr lang="en-US" sz="2000" dirty="0"/>
              <a:t> ferment </a:t>
            </a:r>
            <a:r>
              <a:rPr lang="en-US" sz="2000" dirty="0" err="1"/>
              <a:t>leurs</a:t>
            </a:r>
            <a:r>
              <a:rPr lang="en-US" sz="2000" dirty="0"/>
              <a:t> </a:t>
            </a:r>
            <a:r>
              <a:rPr lang="en-US" sz="2000" dirty="0" err="1"/>
              <a:t>portes</a:t>
            </a:r>
            <a:endParaRPr lang="en-US" sz="2000" dirty="0"/>
          </a:p>
        </p:txBody>
      </p:sp>
      <p:sp>
        <p:nvSpPr>
          <p:cNvPr id="102" name="TextBox 101"/>
          <p:cNvSpPr txBox="1"/>
          <p:nvPr/>
        </p:nvSpPr>
        <p:spPr>
          <a:xfrm>
            <a:off x="6768911" y="5434988"/>
            <a:ext cx="2159189" cy="1323439"/>
          </a:xfrm>
          <a:prstGeom prst="rect">
            <a:avLst/>
          </a:prstGeom>
          <a:solidFill>
            <a:srgbClr val="FFBF93"/>
          </a:solidFill>
        </p:spPr>
        <p:txBody>
          <a:bodyPr wrap="square" rtlCol="0">
            <a:spAutoFit/>
          </a:bodyPr>
          <a:lstStyle/>
          <a:p>
            <a:r>
              <a:rPr lang="en-US" sz="2000" dirty="0" err="1"/>
              <a:t>Emprisonnement</a:t>
            </a:r>
            <a:r>
              <a:rPr lang="en-US" sz="2000" dirty="0"/>
              <a:t> de 20 000 </a:t>
            </a:r>
            <a:r>
              <a:rPr lang="en-US" sz="2000" dirty="0" err="1"/>
              <a:t>japonais</a:t>
            </a:r>
            <a:r>
              <a:rPr lang="en-US" sz="2000" dirty="0"/>
              <a:t> </a:t>
            </a:r>
            <a:r>
              <a:rPr lang="en-US" sz="2000" dirty="0" err="1"/>
              <a:t>canadiens</a:t>
            </a:r>
            <a:endParaRPr lang="en-US" sz="2000" dirty="0"/>
          </a:p>
        </p:txBody>
      </p:sp>
      <p:sp>
        <p:nvSpPr>
          <p:cNvPr id="103" name="TextBox 102"/>
          <p:cNvSpPr txBox="1"/>
          <p:nvPr/>
        </p:nvSpPr>
        <p:spPr>
          <a:xfrm>
            <a:off x="6994175" y="2454811"/>
            <a:ext cx="880469" cy="461665"/>
          </a:xfrm>
          <a:prstGeom prst="rect">
            <a:avLst/>
          </a:prstGeom>
          <a:noFill/>
        </p:spPr>
        <p:txBody>
          <a:bodyPr wrap="none" rtlCol="0">
            <a:spAutoFit/>
          </a:bodyPr>
          <a:lstStyle/>
          <a:p>
            <a:r>
              <a:rPr lang="en-US" sz="2400" dirty="0"/>
              <a:t>1941</a:t>
            </a:r>
          </a:p>
        </p:txBody>
      </p:sp>
      <p:sp>
        <p:nvSpPr>
          <p:cNvPr id="105" name="TextBox 104"/>
          <p:cNvSpPr txBox="1"/>
          <p:nvPr/>
        </p:nvSpPr>
        <p:spPr>
          <a:xfrm>
            <a:off x="8079722" y="2439838"/>
            <a:ext cx="1064278" cy="461665"/>
          </a:xfrm>
          <a:prstGeom prst="rect">
            <a:avLst/>
          </a:prstGeom>
          <a:noFill/>
        </p:spPr>
        <p:txBody>
          <a:bodyPr wrap="square" rtlCol="0">
            <a:spAutoFit/>
          </a:bodyPr>
          <a:lstStyle/>
          <a:p>
            <a:r>
              <a:rPr lang="en-US" sz="2400" dirty="0"/>
              <a:t>1996</a:t>
            </a:r>
          </a:p>
        </p:txBody>
      </p:sp>
      <p:pic>
        <p:nvPicPr>
          <p:cNvPr id="122" name="Picture 121"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514" y="6258157"/>
            <a:ext cx="635024" cy="588302"/>
          </a:xfrm>
          <a:prstGeom prst="ellipse">
            <a:avLst/>
          </a:prstGeom>
        </p:spPr>
      </p:pic>
      <p:pic>
        <p:nvPicPr>
          <p:cNvPr id="4" name="Slide 15- Introduction to History V1-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4644" y="162975"/>
            <a:ext cx="609600" cy="609600"/>
          </a:xfrm>
          <a:prstGeom prst="rect">
            <a:avLst/>
          </a:prstGeom>
        </p:spPr>
      </p:pic>
    </p:spTree>
    <p:extLst>
      <p:ext uri="{BB962C8B-B14F-4D97-AF65-F5344CB8AC3E}">
        <p14:creationId xmlns:p14="http://schemas.microsoft.com/office/powerpoint/2010/main" val="258235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8976" y="6249113"/>
            <a:ext cx="635024" cy="588302"/>
          </a:xfrm>
          <a:prstGeom prst="ellipse">
            <a:avLst/>
          </a:prstGeom>
        </p:spPr>
      </p:pic>
      <p:sp>
        <p:nvSpPr>
          <p:cNvPr id="2" name="TextBox 1">
            <a:extLst>
              <a:ext uri="{FF2B5EF4-FFF2-40B4-BE49-F238E27FC236}">
                <a16:creationId xmlns:a16="http://schemas.microsoft.com/office/drawing/2014/main" id="{18EAA506-62EB-4162-9ED0-5CA762107217}"/>
              </a:ext>
            </a:extLst>
          </p:cNvPr>
          <p:cNvSpPr txBox="1"/>
          <p:nvPr/>
        </p:nvSpPr>
        <p:spPr>
          <a:xfrm>
            <a:off x="129722" y="188364"/>
            <a:ext cx="7884789" cy="1197343"/>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3" name="Rectangle 2">
            <a:extLst>
              <a:ext uri="{FF2B5EF4-FFF2-40B4-BE49-F238E27FC236}">
                <a16:creationId xmlns:a16="http://schemas.microsoft.com/office/drawing/2014/main" id="{BEB3BD5B-BFA4-404A-BA02-559AC718031F}"/>
              </a:ext>
            </a:extLst>
          </p:cNvPr>
          <p:cNvSpPr/>
          <p:nvPr/>
        </p:nvSpPr>
        <p:spPr>
          <a:xfrm>
            <a:off x="215181" y="788171"/>
            <a:ext cx="7226242" cy="162040"/>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172452" y="1020631"/>
            <a:ext cx="6338582" cy="954107"/>
          </a:xfrm>
          <a:prstGeom prst="rect">
            <a:avLst/>
          </a:prstGeom>
        </p:spPr>
        <p:txBody>
          <a:bodyPr wrap="square">
            <a:spAutoFit/>
          </a:bodyPr>
          <a:lstStyle/>
          <a:p>
            <a:r>
              <a:rPr lang="fr-CA" sz="2000" b="1" dirty="0">
                <a:latin typeface="Arial Hebrew Scholar"/>
                <a:cs typeface="Arial Hebrew Scholar"/>
              </a:rPr>
              <a:t>Historique de discrimination raciale au Canada: </a:t>
            </a:r>
          </a:p>
          <a:p>
            <a:endParaRPr lang="fr-CA" b="1" dirty="0">
              <a:latin typeface="Arial Hebrew Scholar"/>
              <a:cs typeface="Arial Hebrew Scholar"/>
            </a:endParaRPr>
          </a:p>
          <a:p>
            <a:r>
              <a:rPr lang="fr-CA" b="1" dirty="0">
                <a:latin typeface="Arial Hebrew Scholar"/>
                <a:cs typeface="Arial Hebrew Scholar"/>
              </a:rPr>
              <a:t> </a:t>
            </a:r>
          </a:p>
        </p:txBody>
      </p:sp>
      <p:cxnSp>
        <p:nvCxnSpPr>
          <p:cNvPr id="5" name="Straight Connector 4"/>
          <p:cNvCxnSpPr/>
          <p:nvPr/>
        </p:nvCxnSpPr>
        <p:spPr>
          <a:xfrm>
            <a:off x="329125" y="2083064"/>
            <a:ext cx="157581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52467" y="1391123"/>
            <a:ext cx="2520971" cy="461665"/>
          </a:xfrm>
          <a:prstGeom prst="rect">
            <a:avLst/>
          </a:prstGeom>
          <a:noFill/>
        </p:spPr>
        <p:txBody>
          <a:bodyPr wrap="square" rtlCol="0">
            <a:spAutoFit/>
          </a:bodyPr>
          <a:lstStyle/>
          <a:p>
            <a:r>
              <a:rPr lang="fr-CA" sz="2400" b="1" i="1" dirty="0"/>
              <a:t>1628   à  1834</a:t>
            </a:r>
            <a:r>
              <a:rPr lang="en-CA" sz="2400" dirty="0"/>
              <a:t> </a:t>
            </a:r>
            <a:endParaRPr lang="fr-CA" sz="2400" b="1" dirty="0">
              <a:latin typeface="Arial Hebrew Scholar"/>
              <a:cs typeface="Arial Hebrew Scholar"/>
            </a:endParaRPr>
          </a:p>
        </p:txBody>
      </p:sp>
      <p:cxnSp>
        <p:nvCxnSpPr>
          <p:cNvPr id="11" name="Straight Connector 10"/>
          <p:cNvCxnSpPr/>
          <p:nvPr/>
        </p:nvCxnSpPr>
        <p:spPr>
          <a:xfrm>
            <a:off x="846654" y="1817427"/>
            <a:ext cx="0" cy="5312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2080310" y="1817427"/>
            <a:ext cx="11758" cy="5312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528159" y="1621399"/>
            <a:ext cx="4312607" cy="461665"/>
          </a:xfrm>
          <a:prstGeom prst="rect">
            <a:avLst/>
          </a:prstGeom>
        </p:spPr>
        <p:txBody>
          <a:bodyPr wrap="square">
            <a:spAutoFit/>
          </a:bodyPr>
          <a:lstStyle/>
          <a:p>
            <a:r>
              <a:rPr lang="fr-CA" sz="2400" b="1" i="1" dirty="0"/>
              <a:t>L’esclavage au Canada </a:t>
            </a:r>
            <a:endParaRPr lang="en-US" sz="2400" dirty="0"/>
          </a:p>
        </p:txBody>
      </p:sp>
      <p:cxnSp>
        <p:nvCxnSpPr>
          <p:cNvPr id="26" name="Straight Connector 25"/>
          <p:cNvCxnSpPr/>
          <p:nvPr/>
        </p:nvCxnSpPr>
        <p:spPr>
          <a:xfrm>
            <a:off x="1904939" y="2083064"/>
            <a:ext cx="399801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29125" y="2619141"/>
            <a:ext cx="5573833" cy="3785652"/>
          </a:xfrm>
          <a:prstGeom prst="rect">
            <a:avLst/>
          </a:prstGeom>
          <a:solidFill>
            <a:srgbClr val="FFBF93"/>
          </a:solidFill>
        </p:spPr>
        <p:txBody>
          <a:bodyPr wrap="square" rtlCol="0">
            <a:spAutoFit/>
          </a:bodyPr>
          <a:lstStyle/>
          <a:p>
            <a:pPr marL="285750" indent="-285750" algn="just">
              <a:buFont typeface="Arial"/>
              <a:buChar char="•"/>
            </a:pPr>
            <a:r>
              <a:rPr lang="en-US" sz="2400" b="1" u="sng" dirty="0">
                <a:solidFill>
                  <a:srgbClr val="000000"/>
                </a:solidFill>
              </a:rPr>
              <a:t>En Nouvelle France</a:t>
            </a:r>
            <a:r>
              <a:rPr lang="en-US" sz="2400" b="1" i="1" dirty="0">
                <a:solidFill>
                  <a:srgbClr val="000000"/>
                </a:solidFill>
              </a:rPr>
              <a:t>: </a:t>
            </a:r>
            <a:r>
              <a:rPr lang="fr-CA" sz="2400" dirty="0"/>
              <a:t>Les colons français et anglais ont mis en esclavage les noirs et les autochtones</a:t>
            </a:r>
            <a:r>
              <a:rPr lang="en-CA" sz="2400" dirty="0"/>
              <a:t> </a:t>
            </a:r>
            <a:endParaRPr lang="en-US" sz="2400" dirty="0"/>
          </a:p>
          <a:p>
            <a:endParaRPr lang="en-US" sz="2400" dirty="0"/>
          </a:p>
          <a:p>
            <a:pPr marL="285750" indent="-285750" algn="just">
              <a:buFont typeface="Arial"/>
              <a:buChar char="•"/>
            </a:pPr>
            <a:r>
              <a:rPr lang="en-US" sz="2400" b="1" u="sng" dirty="0"/>
              <a:t>À </a:t>
            </a:r>
            <a:r>
              <a:rPr lang="en-US" sz="2400" b="1" u="sng" dirty="0" err="1"/>
              <a:t>l’époque</a:t>
            </a:r>
            <a:r>
              <a:rPr lang="en-US" sz="2400" b="1" u="sng" dirty="0"/>
              <a:t> des </a:t>
            </a:r>
            <a:r>
              <a:rPr lang="en-US" sz="2400" b="1" u="sng" dirty="0" err="1"/>
              <a:t>Loyalistes</a:t>
            </a:r>
            <a:r>
              <a:rPr lang="en-US" sz="2400" b="1" u="sng" dirty="0"/>
              <a:t>: </a:t>
            </a:r>
            <a:r>
              <a:rPr lang="fr-CA" sz="2400" dirty="0"/>
              <a:t>4200 esclaves Africains sur le territoire canadien</a:t>
            </a:r>
            <a:r>
              <a:rPr lang="en-CA" sz="2400" dirty="0"/>
              <a:t> </a:t>
            </a:r>
            <a:endParaRPr lang="en-US" sz="2400" i="1" dirty="0"/>
          </a:p>
          <a:p>
            <a:pPr marL="285750" indent="-285750">
              <a:buFont typeface="Arial"/>
              <a:buChar char="•"/>
            </a:pPr>
            <a:endParaRPr lang="en-US" sz="2400" dirty="0"/>
          </a:p>
          <a:p>
            <a:pPr marL="285750" indent="-285750">
              <a:buFont typeface="Arial"/>
              <a:buChar char="•"/>
            </a:pPr>
            <a:r>
              <a:rPr lang="en-US" sz="2400" b="1" u="sng" dirty="0"/>
              <a:t>Abolition: </a:t>
            </a:r>
            <a:r>
              <a:rPr lang="fr-CA" sz="2400" dirty="0"/>
              <a:t>Aboli en 1834 par le parlement britannique</a:t>
            </a:r>
            <a:r>
              <a:rPr lang="en-CA" sz="2400" dirty="0"/>
              <a:t> </a:t>
            </a:r>
            <a:endParaRPr lang="en-US" sz="2400" dirty="0"/>
          </a:p>
        </p:txBody>
      </p:sp>
      <p:pic>
        <p:nvPicPr>
          <p:cNvPr id="28" name="Picture 27"/>
          <p:cNvPicPr>
            <a:picLocks noChangeAspect="1"/>
          </p:cNvPicPr>
          <p:nvPr/>
        </p:nvPicPr>
        <p:blipFill>
          <a:blip r:embed="rId5"/>
          <a:stretch>
            <a:fillRect/>
          </a:stretch>
        </p:blipFill>
        <p:spPr>
          <a:xfrm>
            <a:off x="6189041" y="1448095"/>
            <a:ext cx="2835897" cy="3398400"/>
          </a:xfrm>
          <a:prstGeom prst="rect">
            <a:avLst/>
          </a:prstGeom>
        </p:spPr>
      </p:pic>
      <p:pic>
        <p:nvPicPr>
          <p:cNvPr id="4" name="Slide 17- Slavery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5689" y="5830609"/>
            <a:ext cx="609600" cy="609600"/>
          </a:xfrm>
          <a:prstGeom prst="rect">
            <a:avLst/>
          </a:prstGeom>
        </p:spPr>
      </p:pic>
    </p:spTree>
    <p:extLst>
      <p:ext uri="{BB962C8B-B14F-4D97-AF65-F5344CB8AC3E}">
        <p14:creationId xmlns:p14="http://schemas.microsoft.com/office/powerpoint/2010/main" val="295554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8976" y="6249113"/>
            <a:ext cx="635024" cy="588302"/>
          </a:xfrm>
          <a:prstGeom prst="ellipse">
            <a:avLst/>
          </a:prstGeom>
        </p:spPr>
      </p:pic>
      <p:sp>
        <p:nvSpPr>
          <p:cNvPr id="2" name="TextBox 1">
            <a:extLst>
              <a:ext uri="{FF2B5EF4-FFF2-40B4-BE49-F238E27FC236}">
                <a16:creationId xmlns:a16="http://schemas.microsoft.com/office/drawing/2014/main" id="{18EAA506-62EB-4162-9ED0-5CA762107217}"/>
              </a:ext>
            </a:extLst>
          </p:cNvPr>
          <p:cNvSpPr txBox="1"/>
          <p:nvPr/>
        </p:nvSpPr>
        <p:spPr>
          <a:xfrm>
            <a:off x="101236" y="67299"/>
            <a:ext cx="8098434" cy="1197343"/>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3" name="Rectangle 2">
            <a:extLst>
              <a:ext uri="{FF2B5EF4-FFF2-40B4-BE49-F238E27FC236}">
                <a16:creationId xmlns:a16="http://schemas.microsoft.com/office/drawing/2014/main" id="{BEB3BD5B-BFA4-404A-BA02-559AC718031F}"/>
              </a:ext>
            </a:extLst>
          </p:cNvPr>
          <p:cNvSpPr/>
          <p:nvPr/>
        </p:nvSpPr>
        <p:spPr>
          <a:xfrm>
            <a:off x="215181" y="667106"/>
            <a:ext cx="7340186" cy="97948"/>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57910" y="985024"/>
            <a:ext cx="6338582" cy="923330"/>
          </a:xfrm>
          <a:prstGeom prst="rect">
            <a:avLst/>
          </a:prstGeom>
        </p:spPr>
        <p:txBody>
          <a:bodyPr wrap="square">
            <a:spAutoFit/>
          </a:bodyPr>
          <a:lstStyle/>
          <a:p>
            <a:r>
              <a:rPr lang="fr-CA" b="1" dirty="0">
                <a:latin typeface="Arial Hebrew Scholar"/>
                <a:cs typeface="Arial Hebrew Scholar"/>
              </a:rPr>
              <a:t>Historique de discrimination raciale au Canada: </a:t>
            </a:r>
          </a:p>
          <a:p>
            <a:endParaRPr lang="fr-CA" b="1" dirty="0">
              <a:latin typeface="Arial Hebrew Scholar"/>
              <a:cs typeface="Arial Hebrew Scholar"/>
            </a:endParaRPr>
          </a:p>
          <a:p>
            <a:r>
              <a:rPr lang="fr-CA" b="1" dirty="0">
                <a:latin typeface="Arial Hebrew Scholar"/>
                <a:cs typeface="Arial Hebrew Scholar"/>
              </a:rPr>
              <a:t> </a:t>
            </a:r>
          </a:p>
        </p:txBody>
      </p:sp>
      <p:cxnSp>
        <p:nvCxnSpPr>
          <p:cNvPr id="5" name="Straight Connector 4"/>
          <p:cNvCxnSpPr/>
          <p:nvPr/>
        </p:nvCxnSpPr>
        <p:spPr>
          <a:xfrm>
            <a:off x="329125" y="2083064"/>
            <a:ext cx="157581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52766" y="1448095"/>
            <a:ext cx="2623604" cy="461665"/>
          </a:xfrm>
          <a:prstGeom prst="rect">
            <a:avLst/>
          </a:prstGeom>
          <a:noFill/>
        </p:spPr>
        <p:txBody>
          <a:bodyPr wrap="square" rtlCol="0">
            <a:spAutoFit/>
          </a:bodyPr>
          <a:lstStyle/>
          <a:p>
            <a:r>
              <a:rPr lang="fr-CA" sz="2400" b="1" i="1" dirty="0"/>
              <a:t>1886  à  1996</a:t>
            </a:r>
            <a:r>
              <a:rPr lang="en-CA" sz="2400" dirty="0"/>
              <a:t> </a:t>
            </a:r>
            <a:endParaRPr lang="fr-CA" sz="2400" b="1" dirty="0">
              <a:latin typeface="Arial Hebrew Scholar"/>
              <a:cs typeface="Arial Hebrew Scholar"/>
            </a:endParaRPr>
          </a:p>
        </p:txBody>
      </p:sp>
      <p:cxnSp>
        <p:nvCxnSpPr>
          <p:cNvPr id="11" name="Straight Connector 10"/>
          <p:cNvCxnSpPr/>
          <p:nvPr/>
        </p:nvCxnSpPr>
        <p:spPr>
          <a:xfrm>
            <a:off x="705533" y="1909760"/>
            <a:ext cx="0" cy="5312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987252" y="1909760"/>
            <a:ext cx="11758" cy="5312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576323" y="1586594"/>
            <a:ext cx="4312607" cy="461665"/>
          </a:xfrm>
          <a:prstGeom prst="rect">
            <a:avLst/>
          </a:prstGeom>
        </p:spPr>
        <p:txBody>
          <a:bodyPr wrap="square">
            <a:spAutoFit/>
          </a:bodyPr>
          <a:lstStyle/>
          <a:p>
            <a:r>
              <a:rPr lang="fr-CA" sz="2400" b="1" i="1" dirty="0"/>
              <a:t>Les pensionnats autochtones </a:t>
            </a:r>
            <a:endParaRPr lang="en-US" sz="2400" dirty="0"/>
          </a:p>
        </p:txBody>
      </p:sp>
      <p:cxnSp>
        <p:nvCxnSpPr>
          <p:cNvPr id="26" name="Straight Connector 25"/>
          <p:cNvCxnSpPr/>
          <p:nvPr/>
        </p:nvCxnSpPr>
        <p:spPr>
          <a:xfrm flipV="1">
            <a:off x="1904939" y="2048259"/>
            <a:ext cx="4983991" cy="3480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29125" y="2619141"/>
            <a:ext cx="5573833" cy="3785652"/>
          </a:xfrm>
          <a:prstGeom prst="rect">
            <a:avLst/>
          </a:prstGeom>
          <a:solidFill>
            <a:srgbClr val="FFBF93"/>
          </a:solidFill>
        </p:spPr>
        <p:txBody>
          <a:bodyPr wrap="square" rtlCol="0">
            <a:spAutoFit/>
          </a:bodyPr>
          <a:lstStyle/>
          <a:p>
            <a:pPr marL="285750" indent="-285750" algn="just">
              <a:buFont typeface="Arial"/>
              <a:buChar char="•"/>
            </a:pPr>
            <a:r>
              <a:rPr lang="fr-CA" sz="2400" dirty="0"/>
              <a:t>Créés par les églises et le gouvernement canadien en 1830</a:t>
            </a:r>
            <a:r>
              <a:rPr lang="en-CA" sz="2400" dirty="0"/>
              <a:t> </a:t>
            </a:r>
          </a:p>
          <a:p>
            <a:pPr marL="285750" indent="-285750" algn="just">
              <a:buFont typeface="Arial"/>
              <a:buChar char="•"/>
            </a:pPr>
            <a:endParaRPr lang="en-US" sz="2400" dirty="0"/>
          </a:p>
          <a:p>
            <a:pPr marL="285750" indent="-285750" algn="just">
              <a:buFont typeface="Arial"/>
              <a:buChar char="•"/>
            </a:pPr>
            <a:r>
              <a:rPr lang="fr-CA" sz="2400" dirty="0"/>
              <a:t>En 1880, la mise en place d’une nouvelle politique gouvernementale</a:t>
            </a:r>
            <a:r>
              <a:rPr lang="en-CA" sz="2400" dirty="0"/>
              <a:t> </a:t>
            </a:r>
            <a:r>
              <a:rPr lang="fr-CA" sz="2400" dirty="0"/>
              <a:t>mène à l’établissement de plusieurs pensionnats à travers le Canada </a:t>
            </a:r>
          </a:p>
          <a:p>
            <a:pPr marL="285750" indent="-285750" algn="just">
              <a:buFont typeface="Arial"/>
              <a:buChar char="•"/>
            </a:pPr>
            <a:endParaRPr lang="en-US" sz="2400" dirty="0"/>
          </a:p>
          <a:p>
            <a:pPr marL="285750" indent="-285750">
              <a:buFont typeface="Arial"/>
              <a:buChar char="•"/>
            </a:pPr>
            <a:r>
              <a:rPr lang="fr-CA" sz="2400" dirty="0"/>
              <a:t>En 1996 que les derniers pensionnats canadiens fermèrent leurs portes </a:t>
            </a:r>
            <a:endParaRPr lang="en-US" sz="2400" dirty="0"/>
          </a:p>
        </p:txBody>
      </p:sp>
      <p:pic>
        <p:nvPicPr>
          <p:cNvPr id="28" name="Picture 27"/>
          <p:cNvPicPr>
            <a:picLocks noChangeAspect="1"/>
          </p:cNvPicPr>
          <p:nvPr/>
        </p:nvPicPr>
        <p:blipFill>
          <a:blip r:embed="rId5"/>
          <a:stretch>
            <a:fillRect/>
          </a:stretch>
        </p:blipFill>
        <p:spPr>
          <a:xfrm>
            <a:off x="6189041" y="2083064"/>
            <a:ext cx="2835897" cy="3398400"/>
          </a:xfrm>
          <a:prstGeom prst="rect">
            <a:avLst/>
          </a:prstGeom>
        </p:spPr>
      </p:pic>
      <p:pic>
        <p:nvPicPr>
          <p:cNvPr id="4" name="Slide 18 - Residential Schools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91567" y="5797417"/>
            <a:ext cx="609600" cy="609600"/>
          </a:xfrm>
          <a:prstGeom prst="rect">
            <a:avLst/>
          </a:prstGeom>
        </p:spPr>
      </p:pic>
    </p:spTree>
    <p:extLst>
      <p:ext uri="{BB962C8B-B14F-4D97-AF65-F5344CB8AC3E}">
        <p14:creationId xmlns:p14="http://schemas.microsoft.com/office/powerpoint/2010/main" val="19521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id="{7D29F1E2-4542-43CF-9D93-49B11BE05BB3}"/>
              </a:ext>
            </a:extLst>
          </p:cNvPr>
          <p:cNvSpPr txBox="1"/>
          <p:nvPr/>
        </p:nvSpPr>
        <p:spPr>
          <a:xfrm>
            <a:off x="0" y="0"/>
            <a:ext cx="8255106" cy="1183101"/>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11" name="Rectangle 10">
            <a:extLst>
              <a:ext uri="{FF2B5EF4-FFF2-40B4-BE49-F238E27FC236}">
                <a16:creationId xmlns:a16="http://schemas.microsoft.com/office/drawing/2014/main" id="{AA64E7C8-C543-4576-99B0-5D01F10ECA0E}"/>
              </a:ext>
            </a:extLst>
          </p:cNvPr>
          <p:cNvSpPr/>
          <p:nvPr/>
        </p:nvSpPr>
        <p:spPr>
          <a:xfrm>
            <a:off x="79652" y="608770"/>
            <a:ext cx="6349922" cy="207117"/>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Folded Corner 4"/>
          <p:cNvSpPr/>
          <p:nvPr/>
        </p:nvSpPr>
        <p:spPr>
          <a:xfrm>
            <a:off x="162972" y="1839554"/>
            <a:ext cx="8857004" cy="4062652"/>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9652" y="1011019"/>
            <a:ext cx="7598897" cy="707886"/>
          </a:xfrm>
          <a:prstGeom prst="rect">
            <a:avLst/>
          </a:prstGeom>
          <a:noFill/>
        </p:spPr>
        <p:txBody>
          <a:bodyPr wrap="square" rtlCol="0">
            <a:spAutoFit/>
          </a:bodyPr>
          <a:lstStyle/>
          <a:p>
            <a:r>
              <a:rPr lang="fr-CA" sz="2000" b="1" dirty="0">
                <a:latin typeface="Arial Hebrew Scholar"/>
                <a:cs typeface="Arial Hebrew Scholar"/>
              </a:rPr>
              <a:t>Historique de discrimination raciale au Canada: Les conditions de vie dans les pensionnats autochtones</a:t>
            </a:r>
          </a:p>
        </p:txBody>
      </p:sp>
      <p:sp>
        <p:nvSpPr>
          <p:cNvPr id="6" name="Rectangle 5"/>
          <p:cNvSpPr/>
          <p:nvPr/>
        </p:nvSpPr>
        <p:spPr>
          <a:xfrm>
            <a:off x="79652" y="1697541"/>
            <a:ext cx="8979441" cy="4062651"/>
          </a:xfrm>
          <a:prstGeom prst="rect">
            <a:avLst/>
          </a:prstGeom>
        </p:spPr>
        <p:txBody>
          <a:bodyPr wrap="square">
            <a:spAutoFit/>
          </a:bodyPr>
          <a:lstStyle/>
          <a:p>
            <a:pPr algn="just"/>
            <a:endParaRPr lang="en-US" b="1" dirty="0"/>
          </a:p>
          <a:p>
            <a:pPr marL="285750" indent="-285750" algn="just">
              <a:buFont typeface="Arial"/>
              <a:buChar char="•"/>
            </a:pPr>
            <a:r>
              <a:rPr lang="en-CA" sz="2400" dirty="0"/>
              <a:t>Acculturation des </a:t>
            </a:r>
            <a:r>
              <a:rPr lang="en-CA" sz="2400" dirty="0" err="1"/>
              <a:t>pensionnés</a:t>
            </a:r>
            <a:endParaRPr lang="en-CA" sz="2400" dirty="0"/>
          </a:p>
          <a:p>
            <a:pPr algn="just"/>
            <a:endParaRPr lang="en-CA" sz="2400" dirty="0"/>
          </a:p>
          <a:p>
            <a:pPr marL="285750" indent="-285750" algn="just">
              <a:buFont typeface="Arial"/>
              <a:buChar char="•"/>
            </a:pPr>
            <a:r>
              <a:rPr lang="en-CA" sz="2400" dirty="0"/>
              <a:t>L</a:t>
            </a:r>
            <a:r>
              <a:rPr lang="fr-CA" sz="2400" dirty="0"/>
              <a:t>e curriculum est aucunement adapté à leur culture autant du point de vue de son contenu que dans la langue dans lequel il était enseigné</a:t>
            </a:r>
          </a:p>
          <a:p>
            <a:pPr marL="285750" indent="-285750" algn="just">
              <a:buFont typeface="Arial"/>
              <a:buChar char="•"/>
            </a:pPr>
            <a:endParaRPr lang="fr-CA" sz="2400" dirty="0"/>
          </a:p>
          <a:p>
            <a:pPr marL="285750" indent="-285750" algn="just">
              <a:buFont typeface="Arial"/>
              <a:buChar char="•"/>
            </a:pPr>
            <a:r>
              <a:rPr lang="fr-CA" sz="2400" dirty="0"/>
              <a:t>Plusieurs cas d’abus physiques et sexuels furent rapportés</a:t>
            </a:r>
            <a:r>
              <a:rPr lang="en-CA" sz="2400" dirty="0"/>
              <a:t> </a:t>
            </a:r>
          </a:p>
          <a:p>
            <a:pPr algn="just"/>
            <a:endParaRPr lang="en-US" sz="2400" dirty="0"/>
          </a:p>
          <a:p>
            <a:pPr marL="285750" indent="-285750">
              <a:buFont typeface="Arial"/>
              <a:buChar char="•"/>
            </a:pPr>
            <a:r>
              <a:rPr lang="fr-CA" sz="2400" dirty="0"/>
              <a:t>Surpopulation étudiante, nourriture de piètre qualité, plus de cas de maladie</a:t>
            </a:r>
          </a:p>
        </p:txBody>
      </p:sp>
    </p:spTree>
    <p:extLst>
      <p:ext uri="{BB962C8B-B14F-4D97-AF65-F5344CB8AC3E}">
        <p14:creationId xmlns:p14="http://schemas.microsoft.com/office/powerpoint/2010/main" val="3255457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9125" y="152064"/>
            <a:ext cx="6816564" cy="1183101"/>
          </a:xfrm>
          <a:prstGeom prst="rect">
            <a:avLst/>
          </a:prstGeom>
          <a:noFill/>
        </p:spPr>
        <p:txBody>
          <a:bodyPr wrap="square" rtlCol="0">
            <a:noAutofit/>
          </a:bodyPr>
          <a:lstStyle/>
          <a:p>
            <a:r>
              <a:rPr lang="fr-CA" sz="3500" b="1" dirty="0">
                <a:latin typeface="Arial Hebrew Scholar"/>
                <a:cs typeface="Arial Hebrew Scholar"/>
              </a:rPr>
              <a:t>Module 1 : Introduction</a:t>
            </a:r>
          </a:p>
          <a:p>
            <a:endParaRPr lang="fr-CA" dirty="0"/>
          </a:p>
        </p:txBody>
      </p:sp>
      <p:pic>
        <p:nvPicPr>
          <p:cNvPr id="4" name="Picture 3"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8553" y="5807584"/>
            <a:ext cx="821424" cy="821424"/>
          </a:xfrm>
          <a:prstGeom prst="ellipse">
            <a:avLst/>
          </a:prstGeom>
        </p:spPr>
      </p:pic>
      <p:sp>
        <p:nvSpPr>
          <p:cNvPr id="2" name="Rectangle 1">
            <a:extLst>
              <a:ext uri="{FF2B5EF4-FFF2-40B4-BE49-F238E27FC236}">
                <a16:creationId xmlns:a16="http://schemas.microsoft.com/office/drawing/2014/main" id="{021A3643-B23C-4507-84E3-AA08F7132365}"/>
              </a:ext>
            </a:extLst>
          </p:cNvPr>
          <p:cNvSpPr/>
          <p:nvPr/>
        </p:nvSpPr>
        <p:spPr>
          <a:xfrm>
            <a:off x="329125" y="978749"/>
            <a:ext cx="5748118"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04389" y="1675193"/>
            <a:ext cx="8538471" cy="1938992"/>
          </a:xfrm>
          <a:prstGeom prst="rect">
            <a:avLst/>
          </a:prstGeom>
          <a:solidFill>
            <a:srgbClr val="FFBF93"/>
          </a:solidFill>
        </p:spPr>
        <p:txBody>
          <a:bodyPr wrap="square">
            <a:spAutoFit/>
          </a:bodyPr>
          <a:lstStyle/>
          <a:p>
            <a:pPr algn="just"/>
            <a:r>
              <a:rPr lang="fr-CA" sz="2000" i="1" dirty="0"/>
              <a:t>Nous devons « sortir de [nos] zones de confort actuelles pour affronter personnellement le travail douloureux et généralement émotionnel de l'antiracisme au quotidien... [pour] travailler activement, consciemment et constamment afin d'éliminer le racisme en rejetant les systèmes qui maintiennent des privilèges en faveur de la dignité humaine, du respect mutuel et de la liberté ». </a:t>
            </a:r>
            <a:r>
              <a:rPr lang="fr-CA" sz="2000" dirty="0"/>
              <a:t>(Johnson et al., 2000).</a:t>
            </a:r>
            <a:endParaRPr lang="en-CA" sz="2000" dirty="0"/>
          </a:p>
        </p:txBody>
      </p:sp>
      <p:sp>
        <p:nvSpPr>
          <p:cNvPr id="8" name="Rectangle 7"/>
          <p:cNvSpPr/>
          <p:nvPr/>
        </p:nvSpPr>
        <p:spPr>
          <a:xfrm>
            <a:off x="204389" y="4112948"/>
            <a:ext cx="8538471" cy="707886"/>
          </a:xfrm>
          <a:prstGeom prst="rect">
            <a:avLst/>
          </a:prstGeom>
          <a:solidFill>
            <a:srgbClr val="FFBF93"/>
          </a:solidFill>
        </p:spPr>
        <p:txBody>
          <a:bodyPr wrap="square">
            <a:spAutoFit/>
          </a:bodyPr>
          <a:lstStyle/>
          <a:p>
            <a:r>
              <a:rPr lang="fr-CA" sz="2000" i="1" dirty="0"/>
              <a:t>« Dans une société raciste, il ne suffit pas d'être non raciste. Nous devons être antiracistes ». </a:t>
            </a:r>
            <a:r>
              <a:rPr lang="fr-CA" sz="2000" dirty="0"/>
              <a:t>(Angela Davis)</a:t>
            </a:r>
            <a:endParaRPr lang="en-US" sz="2000" dirty="0"/>
          </a:p>
        </p:txBody>
      </p:sp>
      <p:pic>
        <p:nvPicPr>
          <p:cNvPr id="3" name="Picture 2" descr="7288396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169" y="152064"/>
            <a:ext cx="2120039" cy="1417528"/>
          </a:xfrm>
          <a:prstGeom prst="rect">
            <a:avLst/>
          </a:prstGeom>
        </p:spPr>
      </p:pic>
    </p:spTree>
    <p:extLst>
      <p:ext uri="{BB962C8B-B14F-4D97-AF65-F5344CB8AC3E}">
        <p14:creationId xmlns:p14="http://schemas.microsoft.com/office/powerpoint/2010/main" val="4195637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8976" y="6249113"/>
            <a:ext cx="635024" cy="588302"/>
          </a:xfrm>
          <a:prstGeom prst="ellipse">
            <a:avLst/>
          </a:prstGeom>
        </p:spPr>
      </p:pic>
      <p:sp>
        <p:nvSpPr>
          <p:cNvPr id="2" name="TextBox 1">
            <a:extLst>
              <a:ext uri="{FF2B5EF4-FFF2-40B4-BE49-F238E27FC236}">
                <a16:creationId xmlns:a16="http://schemas.microsoft.com/office/drawing/2014/main" id="{18EAA506-62EB-4162-9ED0-5CA762107217}"/>
              </a:ext>
            </a:extLst>
          </p:cNvPr>
          <p:cNvSpPr txBox="1"/>
          <p:nvPr/>
        </p:nvSpPr>
        <p:spPr>
          <a:xfrm>
            <a:off x="329125" y="10327"/>
            <a:ext cx="8796339" cy="1197343"/>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3" name="Rectangle 2">
            <a:extLst>
              <a:ext uri="{FF2B5EF4-FFF2-40B4-BE49-F238E27FC236}">
                <a16:creationId xmlns:a16="http://schemas.microsoft.com/office/drawing/2014/main" id="{BEB3BD5B-BFA4-404A-BA02-559AC718031F}"/>
              </a:ext>
            </a:extLst>
          </p:cNvPr>
          <p:cNvSpPr/>
          <p:nvPr/>
        </p:nvSpPr>
        <p:spPr>
          <a:xfrm>
            <a:off x="329125" y="652863"/>
            <a:ext cx="7411401" cy="169161"/>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329125" y="814108"/>
            <a:ext cx="7250133" cy="1008542"/>
          </a:xfrm>
          <a:prstGeom prst="rect">
            <a:avLst/>
          </a:prstGeom>
        </p:spPr>
        <p:txBody>
          <a:bodyPr wrap="square">
            <a:spAutoFit/>
          </a:bodyPr>
          <a:lstStyle/>
          <a:p>
            <a:r>
              <a:rPr lang="fr-CA" sz="2400" b="1" dirty="0">
                <a:latin typeface="Arial Hebrew Scholar"/>
                <a:cs typeface="Arial Hebrew Scholar"/>
              </a:rPr>
              <a:t>Historique de discrimination raciale au Canada: </a:t>
            </a:r>
          </a:p>
          <a:p>
            <a:endParaRPr lang="fr-CA" b="1" dirty="0">
              <a:latin typeface="Arial Hebrew Scholar"/>
              <a:cs typeface="Arial Hebrew Scholar"/>
            </a:endParaRPr>
          </a:p>
          <a:p>
            <a:r>
              <a:rPr lang="fr-CA" b="1" dirty="0">
                <a:latin typeface="Arial Hebrew Scholar"/>
                <a:cs typeface="Arial Hebrew Scholar"/>
              </a:rPr>
              <a:t> </a:t>
            </a:r>
          </a:p>
        </p:txBody>
      </p:sp>
      <p:cxnSp>
        <p:nvCxnSpPr>
          <p:cNvPr id="5" name="Straight Connector 4"/>
          <p:cNvCxnSpPr/>
          <p:nvPr/>
        </p:nvCxnSpPr>
        <p:spPr>
          <a:xfrm>
            <a:off x="329125" y="2239737"/>
            <a:ext cx="157581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99701" y="1512188"/>
            <a:ext cx="2405508" cy="461665"/>
          </a:xfrm>
          <a:prstGeom prst="rect">
            <a:avLst/>
          </a:prstGeom>
          <a:noFill/>
        </p:spPr>
        <p:txBody>
          <a:bodyPr wrap="square" rtlCol="0">
            <a:spAutoFit/>
          </a:bodyPr>
          <a:lstStyle/>
          <a:p>
            <a:r>
              <a:rPr lang="fr-CA" sz="2400" b="1" i="1" dirty="0"/>
              <a:t>1881  à  1884</a:t>
            </a:r>
            <a:r>
              <a:rPr lang="en-CA" sz="2400" dirty="0"/>
              <a:t> </a:t>
            </a:r>
            <a:endParaRPr lang="fr-CA" sz="2400" b="1" dirty="0">
              <a:latin typeface="Arial Hebrew Scholar"/>
              <a:cs typeface="Arial Hebrew Scholar"/>
            </a:endParaRPr>
          </a:p>
        </p:txBody>
      </p:sp>
      <p:cxnSp>
        <p:nvCxnSpPr>
          <p:cNvPr id="11" name="Straight Connector 10"/>
          <p:cNvCxnSpPr/>
          <p:nvPr/>
        </p:nvCxnSpPr>
        <p:spPr>
          <a:xfrm>
            <a:off x="677047" y="1938492"/>
            <a:ext cx="0" cy="5312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542898" y="1974100"/>
            <a:ext cx="11758" cy="5312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03828" y="1316737"/>
            <a:ext cx="4976626" cy="830997"/>
          </a:xfrm>
          <a:prstGeom prst="rect">
            <a:avLst/>
          </a:prstGeom>
        </p:spPr>
        <p:txBody>
          <a:bodyPr wrap="square">
            <a:spAutoFit/>
          </a:bodyPr>
          <a:lstStyle/>
          <a:p>
            <a:r>
              <a:rPr lang="fr-CA" sz="2400" b="1" i="1" dirty="0"/>
              <a:t>Les travailleurs chinois du chemin de fer du pacifique </a:t>
            </a:r>
            <a:endParaRPr lang="en-US" sz="2400" dirty="0"/>
          </a:p>
        </p:txBody>
      </p:sp>
      <p:cxnSp>
        <p:nvCxnSpPr>
          <p:cNvPr id="26" name="Straight Connector 25"/>
          <p:cNvCxnSpPr/>
          <p:nvPr/>
        </p:nvCxnSpPr>
        <p:spPr>
          <a:xfrm>
            <a:off x="1904939" y="2239737"/>
            <a:ext cx="399801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0" y="2638777"/>
            <a:ext cx="6017125" cy="3816429"/>
          </a:xfrm>
          <a:prstGeom prst="rect">
            <a:avLst/>
          </a:prstGeom>
          <a:solidFill>
            <a:srgbClr val="FFBF93"/>
          </a:solidFill>
        </p:spPr>
        <p:txBody>
          <a:bodyPr wrap="square" rtlCol="0">
            <a:spAutoFit/>
          </a:bodyPr>
          <a:lstStyle/>
          <a:p>
            <a:pPr marL="285750" indent="-285750" algn="just">
              <a:buFont typeface="Arial"/>
              <a:buChar char="•"/>
            </a:pPr>
            <a:r>
              <a:rPr lang="fr-CA" sz="2000" dirty="0"/>
              <a:t>«</a:t>
            </a:r>
            <a:r>
              <a:rPr lang="fr-CA" sz="2200" dirty="0"/>
              <a:t> Importation » de 15 000 travailleurs chinois pour permettre la construction d’un chemin de fer partant de l’est du Canada pour se rendre à l’ouest </a:t>
            </a:r>
          </a:p>
          <a:p>
            <a:pPr marL="285750" indent="-285750" algn="just">
              <a:buFont typeface="Arial"/>
              <a:buChar char="•"/>
            </a:pPr>
            <a:endParaRPr lang="en-US" sz="2200" dirty="0"/>
          </a:p>
          <a:p>
            <a:pPr marL="285750" indent="-285750" algn="just">
              <a:buFont typeface="Arial"/>
              <a:buChar char="•"/>
            </a:pPr>
            <a:r>
              <a:rPr lang="en-US" sz="2200" dirty="0" err="1"/>
              <a:t>Ils</a:t>
            </a:r>
            <a:r>
              <a:rPr lang="en-US" sz="2200" dirty="0"/>
              <a:t> </a:t>
            </a:r>
            <a:r>
              <a:rPr lang="en-US" sz="2200" dirty="0" err="1"/>
              <a:t>travaillaient</a:t>
            </a:r>
            <a:r>
              <a:rPr lang="en-US" sz="2200" dirty="0"/>
              <a:t> </a:t>
            </a:r>
            <a:r>
              <a:rPr lang="en-US" sz="2200" dirty="0" err="1"/>
              <a:t>dans</a:t>
            </a:r>
            <a:r>
              <a:rPr lang="en-US" sz="2200" dirty="0"/>
              <a:t> des conditions </a:t>
            </a:r>
            <a:r>
              <a:rPr lang="en-US" sz="2200" dirty="0" err="1"/>
              <a:t>dangeureuses</a:t>
            </a:r>
            <a:r>
              <a:rPr lang="en-US" sz="2200" dirty="0"/>
              <a:t> (</a:t>
            </a:r>
            <a:r>
              <a:rPr lang="en-US" sz="2200" dirty="0" err="1"/>
              <a:t>risques</a:t>
            </a:r>
            <a:r>
              <a:rPr lang="en-US" sz="2200" dirty="0"/>
              <a:t> de mort) </a:t>
            </a:r>
          </a:p>
          <a:p>
            <a:pPr marL="285750" indent="-285750" algn="just">
              <a:buFont typeface="Arial"/>
              <a:buChar char="•"/>
            </a:pPr>
            <a:endParaRPr lang="en-US" sz="2200" dirty="0"/>
          </a:p>
          <a:p>
            <a:pPr marL="285750" indent="-285750">
              <a:buFont typeface="Arial"/>
              <a:buChar char="•"/>
            </a:pPr>
            <a:r>
              <a:rPr lang="fr-CA" sz="2200" dirty="0"/>
              <a:t>Durant et après la construction du chemin de fer, plusieurs lois furent instaurées afin de limiter l’immigration de chinois au Canada</a:t>
            </a:r>
            <a:r>
              <a:rPr lang="en-CA" sz="2200" dirty="0"/>
              <a:t> </a:t>
            </a:r>
            <a:endParaRPr lang="en-US" sz="2200" dirty="0"/>
          </a:p>
        </p:txBody>
      </p:sp>
      <p:pic>
        <p:nvPicPr>
          <p:cNvPr id="28" name="Picture 27"/>
          <p:cNvPicPr>
            <a:picLocks noChangeAspect="1"/>
          </p:cNvPicPr>
          <p:nvPr/>
        </p:nvPicPr>
        <p:blipFill>
          <a:blip r:embed="rId5"/>
          <a:stretch>
            <a:fillRect/>
          </a:stretch>
        </p:blipFill>
        <p:spPr>
          <a:xfrm>
            <a:off x="6138465" y="2153123"/>
            <a:ext cx="2900716" cy="3398400"/>
          </a:xfrm>
          <a:prstGeom prst="rect">
            <a:avLst/>
          </a:prstGeom>
        </p:spPr>
      </p:pic>
      <p:pic>
        <p:nvPicPr>
          <p:cNvPr id="7" name="Slide 20 - Chinese Pacific Railway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68976" y="5795128"/>
            <a:ext cx="609600" cy="609600"/>
          </a:xfrm>
          <a:prstGeom prst="rect">
            <a:avLst/>
          </a:prstGeom>
        </p:spPr>
      </p:pic>
    </p:spTree>
    <p:extLst>
      <p:ext uri="{BB962C8B-B14F-4D97-AF65-F5344CB8AC3E}">
        <p14:creationId xmlns:p14="http://schemas.microsoft.com/office/powerpoint/2010/main" val="138590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8976" y="6249113"/>
            <a:ext cx="635024" cy="588302"/>
          </a:xfrm>
          <a:prstGeom prst="ellipse">
            <a:avLst/>
          </a:prstGeom>
        </p:spPr>
      </p:pic>
      <p:sp>
        <p:nvSpPr>
          <p:cNvPr id="2" name="TextBox 1">
            <a:extLst>
              <a:ext uri="{FF2B5EF4-FFF2-40B4-BE49-F238E27FC236}">
                <a16:creationId xmlns:a16="http://schemas.microsoft.com/office/drawing/2014/main" id="{18EAA506-62EB-4162-9ED0-5CA762107217}"/>
              </a:ext>
            </a:extLst>
          </p:cNvPr>
          <p:cNvSpPr txBox="1"/>
          <p:nvPr/>
        </p:nvSpPr>
        <p:spPr>
          <a:xfrm>
            <a:off x="329125" y="10327"/>
            <a:ext cx="8191012" cy="1197343"/>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3" name="Rectangle 2">
            <a:extLst>
              <a:ext uri="{FF2B5EF4-FFF2-40B4-BE49-F238E27FC236}">
                <a16:creationId xmlns:a16="http://schemas.microsoft.com/office/drawing/2014/main" id="{BEB3BD5B-BFA4-404A-BA02-559AC718031F}"/>
              </a:ext>
            </a:extLst>
          </p:cNvPr>
          <p:cNvSpPr/>
          <p:nvPr/>
        </p:nvSpPr>
        <p:spPr>
          <a:xfrm>
            <a:off x="400340" y="546041"/>
            <a:ext cx="7425644"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329125" y="806987"/>
            <a:ext cx="6338582" cy="954107"/>
          </a:xfrm>
          <a:prstGeom prst="rect">
            <a:avLst/>
          </a:prstGeom>
        </p:spPr>
        <p:txBody>
          <a:bodyPr wrap="square">
            <a:spAutoFit/>
          </a:bodyPr>
          <a:lstStyle/>
          <a:p>
            <a:r>
              <a:rPr lang="fr-CA" sz="2000" b="1" dirty="0">
                <a:latin typeface="Arial Hebrew Scholar"/>
                <a:cs typeface="Arial Hebrew Scholar"/>
              </a:rPr>
              <a:t>Historique de discrimination raciale au Canada: </a:t>
            </a:r>
          </a:p>
          <a:p>
            <a:endParaRPr lang="fr-CA" b="1" dirty="0">
              <a:latin typeface="Arial Hebrew Scholar"/>
              <a:cs typeface="Arial Hebrew Scholar"/>
            </a:endParaRPr>
          </a:p>
          <a:p>
            <a:r>
              <a:rPr lang="fr-CA" b="1" dirty="0">
                <a:latin typeface="Arial Hebrew Scholar"/>
                <a:cs typeface="Arial Hebrew Scholar"/>
              </a:rPr>
              <a:t> </a:t>
            </a:r>
          </a:p>
        </p:txBody>
      </p:sp>
      <p:cxnSp>
        <p:nvCxnSpPr>
          <p:cNvPr id="5" name="Straight Connector 4"/>
          <p:cNvCxnSpPr/>
          <p:nvPr/>
        </p:nvCxnSpPr>
        <p:spPr>
          <a:xfrm>
            <a:off x="329125" y="1929132"/>
            <a:ext cx="157581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34988" y="1207670"/>
            <a:ext cx="1975491" cy="461665"/>
          </a:xfrm>
          <a:prstGeom prst="rect">
            <a:avLst/>
          </a:prstGeom>
          <a:noFill/>
        </p:spPr>
        <p:txBody>
          <a:bodyPr wrap="square" rtlCol="0">
            <a:spAutoFit/>
          </a:bodyPr>
          <a:lstStyle/>
          <a:p>
            <a:r>
              <a:rPr lang="fr-CA" sz="2400" b="1" i="1" dirty="0"/>
              <a:t>1914</a:t>
            </a:r>
            <a:endParaRPr lang="fr-CA" sz="2400" b="1" dirty="0">
              <a:latin typeface="Arial Hebrew Scholar"/>
              <a:cs typeface="Arial Hebrew Scholar"/>
            </a:endParaRPr>
          </a:p>
        </p:txBody>
      </p:sp>
      <p:cxnSp>
        <p:nvCxnSpPr>
          <p:cNvPr id="11" name="Straight Connector 10"/>
          <p:cNvCxnSpPr/>
          <p:nvPr/>
        </p:nvCxnSpPr>
        <p:spPr>
          <a:xfrm>
            <a:off x="1005621" y="1671158"/>
            <a:ext cx="0" cy="5312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040755" y="1337811"/>
            <a:ext cx="4463879" cy="461665"/>
          </a:xfrm>
          <a:prstGeom prst="rect">
            <a:avLst/>
          </a:prstGeom>
        </p:spPr>
        <p:txBody>
          <a:bodyPr wrap="square">
            <a:spAutoFit/>
          </a:bodyPr>
          <a:lstStyle/>
          <a:p>
            <a:r>
              <a:rPr lang="fr-CA" sz="2400" b="1" i="1" dirty="0"/>
              <a:t>1914 et le </a:t>
            </a:r>
            <a:r>
              <a:rPr lang="fr-CA" sz="2400" b="1" i="1" dirty="0" err="1"/>
              <a:t>Komagata</a:t>
            </a:r>
            <a:r>
              <a:rPr lang="fr-CA" sz="2400" b="1" i="1" dirty="0"/>
              <a:t> </a:t>
            </a:r>
            <a:r>
              <a:rPr lang="fr-CA" sz="2400" b="1" i="1" dirty="0" err="1"/>
              <a:t>Maru</a:t>
            </a:r>
            <a:r>
              <a:rPr lang="fr-CA" sz="2400" b="1" i="1" dirty="0"/>
              <a:t> </a:t>
            </a:r>
            <a:endParaRPr lang="en-US" sz="2400" dirty="0"/>
          </a:p>
        </p:txBody>
      </p:sp>
      <p:cxnSp>
        <p:nvCxnSpPr>
          <p:cNvPr id="26" name="Straight Connector 25"/>
          <p:cNvCxnSpPr/>
          <p:nvPr/>
        </p:nvCxnSpPr>
        <p:spPr>
          <a:xfrm>
            <a:off x="1904939" y="1929132"/>
            <a:ext cx="4419848"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6695" y="2387055"/>
            <a:ext cx="8823305" cy="3785652"/>
          </a:xfrm>
          <a:prstGeom prst="rect">
            <a:avLst/>
          </a:prstGeom>
          <a:solidFill>
            <a:srgbClr val="FFBF93"/>
          </a:solidFill>
        </p:spPr>
        <p:txBody>
          <a:bodyPr wrap="square" rtlCol="0">
            <a:spAutoFit/>
          </a:bodyPr>
          <a:lstStyle/>
          <a:p>
            <a:pPr algn="just"/>
            <a:endParaRPr lang="fr-CA" sz="2400" dirty="0"/>
          </a:p>
          <a:p>
            <a:pPr marL="285750" indent="-285750" algn="just">
              <a:buFont typeface="Arial"/>
              <a:buChar char="•"/>
            </a:pPr>
            <a:r>
              <a:rPr lang="fr-CA" sz="2400" dirty="0"/>
              <a:t>Une fois arrivé au port de Vancouver, les autorités canadiennes ont </a:t>
            </a:r>
            <a:r>
              <a:rPr lang="fr-CA" sz="2400" u="sng" dirty="0"/>
              <a:t>refusé</a:t>
            </a:r>
            <a:r>
              <a:rPr lang="fr-CA" sz="2400" dirty="0"/>
              <a:t> que la grande majorité des passagers indiens</a:t>
            </a:r>
          </a:p>
          <a:p>
            <a:pPr algn="just"/>
            <a:endParaRPr lang="en-US" sz="2400" dirty="0"/>
          </a:p>
          <a:p>
            <a:pPr algn="just"/>
            <a:endParaRPr lang="en-US" sz="2400" dirty="0"/>
          </a:p>
          <a:p>
            <a:pPr marL="285750" indent="-285750" algn="just">
              <a:buFont typeface="Arial"/>
              <a:buChar char="•"/>
            </a:pPr>
            <a:r>
              <a:rPr lang="en-US" sz="2400" dirty="0" err="1"/>
              <a:t>Une</a:t>
            </a:r>
            <a:r>
              <a:rPr lang="en-US" sz="2400" dirty="0"/>
              <a:t> </a:t>
            </a:r>
            <a:r>
              <a:rPr lang="en-US" sz="2400" dirty="0" err="1"/>
              <a:t>fois</a:t>
            </a:r>
            <a:r>
              <a:rPr lang="en-US" sz="2400" dirty="0"/>
              <a:t> de retour en </a:t>
            </a:r>
            <a:r>
              <a:rPr lang="en-US" sz="2400" u="sng" dirty="0" err="1"/>
              <a:t>Inde</a:t>
            </a:r>
            <a:r>
              <a:rPr lang="en-US" sz="2400" dirty="0"/>
              <a:t>, </a:t>
            </a:r>
            <a:r>
              <a:rPr lang="fr-CA" sz="2400" dirty="0"/>
              <a:t>une vingtaine des passagers ont été abattus et nombreux autres ont été emprisonnés lorsque </a:t>
            </a:r>
            <a:r>
              <a:rPr lang="fr-CA" sz="2400" u="sng" dirty="0"/>
              <a:t>les autorités britanniques </a:t>
            </a:r>
            <a:r>
              <a:rPr lang="fr-CA" sz="2400" dirty="0"/>
              <a:t>ont refusé le droit aux passagers de partir librement</a:t>
            </a:r>
            <a:r>
              <a:rPr lang="en-CA" sz="2400" dirty="0"/>
              <a:t> </a:t>
            </a:r>
          </a:p>
          <a:p>
            <a:pPr algn="just"/>
            <a:endParaRPr lang="en-US" sz="2400" dirty="0"/>
          </a:p>
        </p:txBody>
      </p:sp>
      <p:pic>
        <p:nvPicPr>
          <p:cNvPr id="4" name="Slide 21 - Komataga Maru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656039"/>
            <a:ext cx="609600" cy="609600"/>
          </a:xfrm>
          <a:prstGeom prst="rect">
            <a:avLst/>
          </a:prstGeom>
        </p:spPr>
      </p:pic>
    </p:spTree>
    <p:extLst>
      <p:ext uri="{BB962C8B-B14F-4D97-AF65-F5344CB8AC3E}">
        <p14:creationId xmlns:p14="http://schemas.microsoft.com/office/powerpoint/2010/main" val="256286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8976" y="6249113"/>
            <a:ext cx="635024" cy="588302"/>
          </a:xfrm>
          <a:prstGeom prst="ellipse">
            <a:avLst/>
          </a:prstGeom>
        </p:spPr>
      </p:pic>
      <p:sp>
        <p:nvSpPr>
          <p:cNvPr id="2" name="TextBox 1">
            <a:extLst>
              <a:ext uri="{FF2B5EF4-FFF2-40B4-BE49-F238E27FC236}">
                <a16:creationId xmlns:a16="http://schemas.microsoft.com/office/drawing/2014/main" id="{18EAA506-62EB-4162-9ED0-5CA762107217}"/>
              </a:ext>
            </a:extLst>
          </p:cNvPr>
          <p:cNvSpPr txBox="1"/>
          <p:nvPr/>
        </p:nvSpPr>
        <p:spPr>
          <a:xfrm>
            <a:off x="186695" y="110028"/>
            <a:ext cx="8326321" cy="1211585"/>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3" name="Rectangle 2">
            <a:extLst>
              <a:ext uri="{FF2B5EF4-FFF2-40B4-BE49-F238E27FC236}">
                <a16:creationId xmlns:a16="http://schemas.microsoft.com/office/drawing/2014/main" id="{BEB3BD5B-BFA4-404A-BA02-559AC718031F}"/>
              </a:ext>
            </a:extLst>
          </p:cNvPr>
          <p:cNvSpPr/>
          <p:nvPr/>
        </p:nvSpPr>
        <p:spPr>
          <a:xfrm>
            <a:off x="329125" y="652863"/>
            <a:ext cx="7240485" cy="154918"/>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86396" y="892445"/>
            <a:ext cx="6338582" cy="923330"/>
          </a:xfrm>
          <a:prstGeom prst="rect">
            <a:avLst/>
          </a:prstGeom>
        </p:spPr>
        <p:txBody>
          <a:bodyPr wrap="square">
            <a:spAutoFit/>
          </a:bodyPr>
          <a:lstStyle/>
          <a:p>
            <a:r>
              <a:rPr lang="fr-CA" b="1" dirty="0">
                <a:latin typeface="Arial Hebrew Scholar"/>
                <a:cs typeface="Arial Hebrew Scholar"/>
              </a:rPr>
              <a:t>Historique de discrimination raciale au Canada: </a:t>
            </a:r>
          </a:p>
          <a:p>
            <a:endParaRPr lang="fr-CA" b="1" dirty="0">
              <a:latin typeface="Arial Hebrew Scholar"/>
              <a:cs typeface="Arial Hebrew Scholar"/>
            </a:endParaRPr>
          </a:p>
          <a:p>
            <a:r>
              <a:rPr lang="fr-CA" b="1" dirty="0">
                <a:latin typeface="Arial Hebrew Scholar"/>
                <a:cs typeface="Arial Hebrew Scholar"/>
              </a:rPr>
              <a:t> </a:t>
            </a:r>
          </a:p>
        </p:txBody>
      </p:sp>
      <p:cxnSp>
        <p:nvCxnSpPr>
          <p:cNvPr id="5" name="Straight Connector 4"/>
          <p:cNvCxnSpPr/>
          <p:nvPr/>
        </p:nvCxnSpPr>
        <p:spPr>
          <a:xfrm>
            <a:off x="329125" y="2083064"/>
            <a:ext cx="157581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47822" y="1316737"/>
            <a:ext cx="1157117" cy="461665"/>
          </a:xfrm>
          <a:prstGeom prst="rect">
            <a:avLst/>
          </a:prstGeom>
          <a:noFill/>
        </p:spPr>
        <p:txBody>
          <a:bodyPr wrap="square" rtlCol="0">
            <a:spAutoFit/>
          </a:bodyPr>
          <a:lstStyle/>
          <a:p>
            <a:r>
              <a:rPr lang="fr-CA" sz="2400" b="1" i="1" dirty="0"/>
              <a:t>1939</a:t>
            </a:r>
            <a:endParaRPr lang="fr-CA" sz="2400" b="1" dirty="0">
              <a:latin typeface="Arial Hebrew Scholar"/>
              <a:cs typeface="Arial Hebrew Scholar"/>
            </a:endParaRPr>
          </a:p>
        </p:txBody>
      </p:sp>
      <p:cxnSp>
        <p:nvCxnSpPr>
          <p:cNvPr id="11" name="Straight Connector 10"/>
          <p:cNvCxnSpPr/>
          <p:nvPr/>
        </p:nvCxnSpPr>
        <p:spPr>
          <a:xfrm>
            <a:off x="1227667" y="1817427"/>
            <a:ext cx="0" cy="5312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1999010" y="1240296"/>
            <a:ext cx="5161785" cy="838118"/>
          </a:xfrm>
          <a:prstGeom prst="rect">
            <a:avLst/>
          </a:prstGeom>
        </p:spPr>
        <p:txBody>
          <a:bodyPr wrap="square">
            <a:spAutoFit/>
          </a:bodyPr>
          <a:lstStyle/>
          <a:p>
            <a:r>
              <a:rPr lang="fr-CA" sz="2400" b="1" i="1" dirty="0"/>
              <a:t>Le paquebot MS St Louis et les 963 passagers juifs de 1939</a:t>
            </a:r>
            <a:r>
              <a:rPr lang="en-CA" sz="2400" dirty="0"/>
              <a:t> </a:t>
            </a:r>
            <a:endParaRPr lang="en-US" sz="2400" dirty="0"/>
          </a:p>
        </p:txBody>
      </p:sp>
      <p:cxnSp>
        <p:nvCxnSpPr>
          <p:cNvPr id="26" name="Straight Connector 25"/>
          <p:cNvCxnSpPr/>
          <p:nvPr/>
        </p:nvCxnSpPr>
        <p:spPr>
          <a:xfrm>
            <a:off x="1904939" y="2083064"/>
            <a:ext cx="399801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35664" y="2463461"/>
            <a:ext cx="5767294" cy="3785652"/>
          </a:xfrm>
          <a:prstGeom prst="rect">
            <a:avLst/>
          </a:prstGeom>
          <a:solidFill>
            <a:srgbClr val="FFBF93"/>
          </a:solidFill>
        </p:spPr>
        <p:txBody>
          <a:bodyPr wrap="square" rtlCol="0">
            <a:spAutoFit/>
          </a:bodyPr>
          <a:lstStyle/>
          <a:p>
            <a:pPr algn="just"/>
            <a:endParaRPr lang="fr-CA" sz="2400" dirty="0"/>
          </a:p>
          <a:p>
            <a:pPr marL="342900" indent="-342900" algn="just">
              <a:buFont typeface="Arial"/>
              <a:buChar char="•"/>
            </a:pPr>
            <a:r>
              <a:rPr lang="fr-CA" sz="2400" dirty="0"/>
              <a:t>900 passagers juifs du paquebot MS St Louis demandent refuge au Canada et le gouvernement canadien leur refuse l’entrée</a:t>
            </a:r>
            <a:r>
              <a:rPr lang="en-CA" sz="2400" dirty="0"/>
              <a:t> </a:t>
            </a:r>
            <a:endParaRPr lang="en-US" sz="2400" dirty="0"/>
          </a:p>
          <a:p>
            <a:pPr marL="285750" indent="-285750" algn="just">
              <a:buFont typeface="Arial"/>
              <a:buChar char="•"/>
            </a:pPr>
            <a:endParaRPr lang="en-US" sz="2400" dirty="0"/>
          </a:p>
          <a:p>
            <a:pPr marL="285750" indent="-285750">
              <a:buFont typeface="Arial"/>
              <a:buChar char="•"/>
            </a:pPr>
            <a:r>
              <a:rPr lang="fr-CA" sz="2400" dirty="0"/>
              <a:t>N’ayant pas pu trouver refuge au Canada, 254 des passagers sont morts durant l’Holocauste (</a:t>
            </a:r>
            <a:r>
              <a:rPr lang="fr-CA" sz="2400" dirty="0" err="1"/>
              <a:t>Yarhi</a:t>
            </a:r>
            <a:r>
              <a:rPr lang="fr-CA" sz="2400" dirty="0"/>
              <a:t>, 2015).</a:t>
            </a:r>
            <a:r>
              <a:rPr lang="en-CA" sz="2400" dirty="0"/>
              <a:t> </a:t>
            </a:r>
          </a:p>
          <a:p>
            <a:pPr marL="285750" indent="-285750">
              <a:buFont typeface="Arial"/>
              <a:buChar char="•"/>
            </a:pPr>
            <a:endParaRPr lang="en-US" sz="2400" dirty="0"/>
          </a:p>
        </p:txBody>
      </p:sp>
      <p:pic>
        <p:nvPicPr>
          <p:cNvPr id="28" name="Picture 27"/>
          <p:cNvPicPr>
            <a:picLocks noChangeAspect="1"/>
          </p:cNvPicPr>
          <p:nvPr/>
        </p:nvPicPr>
        <p:blipFill>
          <a:blip r:embed="rId5"/>
          <a:stretch>
            <a:fillRect/>
          </a:stretch>
        </p:blipFill>
        <p:spPr>
          <a:xfrm>
            <a:off x="6081493" y="1868263"/>
            <a:ext cx="2900716" cy="3398400"/>
          </a:xfrm>
          <a:prstGeom prst="rect">
            <a:avLst/>
          </a:prstGeom>
        </p:spPr>
      </p:pic>
      <p:pic>
        <p:nvPicPr>
          <p:cNvPr id="4" name="Slide 22- MS St Louis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2889" y="5707144"/>
            <a:ext cx="609600" cy="609600"/>
          </a:xfrm>
          <a:prstGeom prst="rect">
            <a:avLst/>
          </a:prstGeom>
        </p:spPr>
      </p:pic>
    </p:spTree>
    <p:extLst>
      <p:ext uri="{BB962C8B-B14F-4D97-AF65-F5344CB8AC3E}">
        <p14:creationId xmlns:p14="http://schemas.microsoft.com/office/powerpoint/2010/main" val="84163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EAA506-62EB-4162-9ED0-5CA762107217}"/>
              </a:ext>
            </a:extLst>
          </p:cNvPr>
          <p:cNvSpPr txBox="1"/>
          <p:nvPr/>
        </p:nvSpPr>
        <p:spPr>
          <a:xfrm>
            <a:off x="200939" y="3206"/>
            <a:ext cx="7913273" cy="1197343"/>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3" name="Rectangle 2">
            <a:extLst>
              <a:ext uri="{FF2B5EF4-FFF2-40B4-BE49-F238E27FC236}">
                <a16:creationId xmlns:a16="http://schemas.microsoft.com/office/drawing/2014/main" id="{BEB3BD5B-BFA4-404A-BA02-559AC718031F}"/>
              </a:ext>
            </a:extLst>
          </p:cNvPr>
          <p:cNvSpPr/>
          <p:nvPr/>
        </p:nvSpPr>
        <p:spPr>
          <a:xfrm>
            <a:off x="243669" y="524677"/>
            <a:ext cx="7325942" cy="169161"/>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00938" y="778501"/>
            <a:ext cx="6338582" cy="954107"/>
          </a:xfrm>
          <a:prstGeom prst="rect">
            <a:avLst/>
          </a:prstGeom>
        </p:spPr>
        <p:txBody>
          <a:bodyPr wrap="square">
            <a:spAutoFit/>
          </a:bodyPr>
          <a:lstStyle/>
          <a:p>
            <a:r>
              <a:rPr lang="fr-CA" sz="2000" b="1" dirty="0">
                <a:latin typeface="Arial Hebrew Scholar"/>
                <a:cs typeface="Arial Hebrew Scholar"/>
              </a:rPr>
              <a:t>Historique de discrimination raciale au Canada: </a:t>
            </a:r>
          </a:p>
          <a:p>
            <a:endParaRPr lang="fr-CA" b="1" dirty="0">
              <a:latin typeface="Arial Hebrew Scholar"/>
              <a:cs typeface="Arial Hebrew Scholar"/>
            </a:endParaRPr>
          </a:p>
          <a:p>
            <a:r>
              <a:rPr lang="fr-CA" b="1" dirty="0">
                <a:latin typeface="Arial Hebrew Scholar"/>
                <a:cs typeface="Arial Hebrew Scholar"/>
              </a:rPr>
              <a:t> </a:t>
            </a:r>
          </a:p>
        </p:txBody>
      </p:sp>
      <p:cxnSp>
        <p:nvCxnSpPr>
          <p:cNvPr id="5" name="Straight Connector 4"/>
          <p:cNvCxnSpPr/>
          <p:nvPr/>
        </p:nvCxnSpPr>
        <p:spPr>
          <a:xfrm>
            <a:off x="329125" y="2083064"/>
            <a:ext cx="157581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0552" y="1396759"/>
            <a:ext cx="1975491" cy="400110"/>
          </a:xfrm>
          <a:prstGeom prst="rect">
            <a:avLst/>
          </a:prstGeom>
          <a:noFill/>
        </p:spPr>
        <p:txBody>
          <a:bodyPr wrap="square" rtlCol="0">
            <a:spAutoFit/>
          </a:bodyPr>
          <a:lstStyle/>
          <a:p>
            <a:r>
              <a:rPr lang="fr-CA" sz="2000" b="1" i="1" dirty="0"/>
              <a:t>1941 à 1949</a:t>
            </a:r>
            <a:endParaRPr lang="fr-CA" sz="2000" b="1" dirty="0">
              <a:latin typeface="Arial Hebrew Scholar"/>
              <a:cs typeface="Arial Hebrew Scholar"/>
            </a:endParaRPr>
          </a:p>
        </p:txBody>
      </p:sp>
      <p:cxnSp>
        <p:nvCxnSpPr>
          <p:cNvPr id="11" name="Straight Connector 10"/>
          <p:cNvCxnSpPr/>
          <p:nvPr/>
        </p:nvCxnSpPr>
        <p:spPr>
          <a:xfrm>
            <a:off x="329125" y="1797935"/>
            <a:ext cx="0" cy="5312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1529770" y="1256404"/>
            <a:ext cx="8297355" cy="707886"/>
          </a:xfrm>
          <a:prstGeom prst="rect">
            <a:avLst/>
          </a:prstGeom>
        </p:spPr>
        <p:txBody>
          <a:bodyPr wrap="square">
            <a:spAutoFit/>
          </a:bodyPr>
          <a:lstStyle/>
          <a:p>
            <a:r>
              <a:rPr lang="fr-CA" sz="2000" b="1" i="1" dirty="0"/>
              <a:t>L’emprisonnement des 20 000 japonais canadiens durant la seconde guerre mondiale et le renvoi de 4 000 japonais après la guerre </a:t>
            </a:r>
            <a:endParaRPr lang="en-US" sz="2000" dirty="0"/>
          </a:p>
        </p:txBody>
      </p:sp>
      <p:cxnSp>
        <p:nvCxnSpPr>
          <p:cNvPr id="26" name="Straight Connector 25"/>
          <p:cNvCxnSpPr/>
          <p:nvPr/>
        </p:nvCxnSpPr>
        <p:spPr>
          <a:xfrm>
            <a:off x="1904939" y="2083064"/>
            <a:ext cx="399801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6695" y="2419142"/>
            <a:ext cx="8823305" cy="4154983"/>
          </a:xfrm>
          <a:prstGeom prst="rect">
            <a:avLst/>
          </a:prstGeom>
          <a:solidFill>
            <a:srgbClr val="FFBF93"/>
          </a:solidFill>
        </p:spPr>
        <p:txBody>
          <a:bodyPr wrap="square" rtlCol="0">
            <a:spAutoFit/>
          </a:bodyPr>
          <a:lstStyle/>
          <a:p>
            <a:pPr algn="just"/>
            <a:endParaRPr lang="fr-CA" sz="2400" dirty="0"/>
          </a:p>
          <a:p>
            <a:pPr marL="285750" indent="-285750" algn="just">
              <a:buFont typeface="Arial"/>
              <a:buChar char="•"/>
            </a:pPr>
            <a:r>
              <a:rPr lang="en-US" sz="2400" b="1" u="sng" dirty="0" err="1">
                <a:solidFill>
                  <a:srgbClr val="000000"/>
                </a:solidFill>
              </a:rPr>
              <a:t>Dès</a:t>
            </a:r>
            <a:r>
              <a:rPr lang="en-US" sz="2400" b="1" u="sng" dirty="0">
                <a:solidFill>
                  <a:srgbClr val="000000"/>
                </a:solidFill>
              </a:rPr>
              <a:t> 1877</a:t>
            </a:r>
            <a:r>
              <a:rPr lang="en-US" sz="2400" b="1" i="1" dirty="0">
                <a:solidFill>
                  <a:srgbClr val="000000"/>
                </a:solidFill>
              </a:rPr>
              <a:t>: </a:t>
            </a:r>
            <a:r>
              <a:rPr lang="fr-CA" sz="2400" dirty="0"/>
              <a:t>plusieurs lois racistes envers la population japonaise furent instaurées au Canada, comme par exemple, leur interdire le droit de voter</a:t>
            </a:r>
            <a:r>
              <a:rPr lang="en-CA" sz="2400" dirty="0"/>
              <a:t> </a:t>
            </a:r>
          </a:p>
          <a:p>
            <a:pPr marL="285750" indent="-285750" algn="just">
              <a:buFont typeface="Arial"/>
              <a:buChar char="•"/>
            </a:pPr>
            <a:endParaRPr lang="en-US" sz="2400" dirty="0"/>
          </a:p>
          <a:p>
            <a:pPr marL="285750" indent="-285750" algn="just">
              <a:buFont typeface="Arial"/>
              <a:buChar char="•"/>
            </a:pPr>
            <a:r>
              <a:rPr lang="fr-CA" sz="2400" u="sng" dirty="0"/>
              <a:t>En 1942</a:t>
            </a:r>
            <a:r>
              <a:rPr lang="en-CA" sz="2400" u="sng" dirty="0"/>
              <a:t> </a:t>
            </a:r>
            <a:r>
              <a:rPr lang="en-US" sz="2400" b="1" u="sng" dirty="0"/>
              <a:t>: </a:t>
            </a:r>
            <a:r>
              <a:rPr lang="fr-CA" sz="2400" dirty="0"/>
              <a:t>le gouvernement expulse environ 8000 Japonais canadiens de leurs maisons et leurs propriétés</a:t>
            </a:r>
            <a:r>
              <a:rPr lang="en-CA" sz="2400" dirty="0"/>
              <a:t> </a:t>
            </a:r>
            <a:endParaRPr lang="en-US" sz="2400" i="1" dirty="0"/>
          </a:p>
          <a:p>
            <a:pPr marL="285750" indent="-285750">
              <a:buFont typeface="Arial"/>
              <a:buChar char="•"/>
            </a:pPr>
            <a:endParaRPr lang="en-US" sz="2400" dirty="0"/>
          </a:p>
          <a:p>
            <a:pPr marL="285750" indent="-285750">
              <a:buFont typeface="Arial"/>
              <a:buChar char="•"/>
            </a:pPr>
            <a:r>
              <a:rPr lang="fr-CA" sz="2400" u="sng" dirty="0"/>
              <a:t>21 000 Japonais </a:t>
            </a:r>
            <a:r>
              <a:rPr lang="fr-CA" sz="2400" dirty="0"/>
              <a:t>canadiens vécurent un tel sort au total (Marsh, 2012). </a:t>
            </a:r>
          </a:p>
          <a:p>
            <a:endParaRPr lang="en-US" sz="2400" dirty="0"/>
          </a:p>
        </p:txBody>
      </p:sp>
      <p:cxnSp>
        <p:nvCxnSpPr>
          <p:cNvPr id="7" name="Straight Connector 6"/>
          <p:cNvCxnSpPr/>
          <p:nvPr/>
        </p:nvCxnSpPr>
        <p:spPr>
          <a:xfrm>
            <a:off x="5902958" y="2083064"/>
            <a:ext cx="298704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42610" y="1797935"/>
            <a:ext cx="0" cy="5312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66695" y="2083064"/>
            <a:ext cx="26243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914" y="6090460"/>
            <a:ext cx="635024" cy="588302"/>
          </a:xfrm>
          <a:prstGeom prst="ellipse">
            <a:avLst/>
          </a:prstGeom>
        </p:spPr>
      </p:pic>
      <p:pic>
        <p:nvPicPr>
          <p:cNvPr id="4" name="Slide 23- Japanese Canadians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2400" y="5775011"/>
            <a:ext cx="609600" cy="609600"/>
          </a:xfrm>
          <a:prstGeom prst="rect">
            <a:avLst/>
          </a:prstGeom>
        </p:spPr>
      </p:pic>
    </p:spTree>
    <p:extLst>
      <p:ext uri="{BB962C8B-B14F-4D97-AF65-F5344CB8AC3E}">
        <p14:creationId xmlns:p14="http://schemas.microsoft.com/office/powerpoint/2010/main" val="183178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4496" y="5751273"/>
            <a:ext cx="635024" cy="588302"/>
          </a:xfrm>
          <a:prstGeom prst="ellipse">
            <a:avLst/>
          </a:prstGeom>
        </p:spPr>
      </p:pic>
      <p:sp>
        <p:nvSpPr>
          <p:cNvPr id="2" name="TextBox 1">
            <a:extLst>
              <a:ext uri="{FF2B5EF4-FFF2-40B4-BE49-F238E27FC236}">
                <a16:creationId xmlns:a16="http://schemas.microsoft.com/office/drawing/2014/main" id="{18EAA506-62EB-4162-9ED0-5CA762107217}"/>
              </a:ext>
            </a:extLst>
          </p:cNvPr>
          <p:cNvSpPr txBox="1"/>
          <p:nvPr/>
        </p:nvSpPr>
        <p:spPr>
          <a:xfrm>
            <a:off x="193817" y="138514"/>
            <a:ext cx="8283592" cy="1197343"/>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3" name="Rectangle 2">
            <a:extLst>
              <a:ext uri="{FF2B5EF4-FFF2-40B4-BE49-F238E27FC236}">
                <a16:creationId xmlns:a16="http://schemas.microsoft.com/office/drawing/2014/main" id="{BEB3BD5B-BFA4-404A-BA02-559AC718031F}"/>
              </a:ext>
            </a:extLst>
          </p:cNvPr>
          <p:cNvSpPr/>
          <p:nvPr/>
        </p:nvSpPr>
        <p:spPr>
          <a:xfrm>
            <a:off x="257910" y="674227"/>
            <a:ext cx="7439887" cy="140676"/>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314882" y="906688"/>
            <a:ext cx="6338582" cy="1261884"/>
          </a:xfrm>
          <a:prstGeom prst="rect">
            <a:avLst/>
          </a:prstGeom>
        </p:spPr>
        <p:txBody>
          <a:bodyPr wrap="square">
            <a:spAutoFit/>
          </a:bodyPr>
          <a:lstStyle/>
          <a:p>
            <a:r>
              <a:rPr lang="fr-CA" b="1" dirty="0">
                <a:latin typeface="Arial Hebrew Scholar"/>
                <a:cs typeface="Arial Hebrew Scholar"/>
              </a:rPr>
              <a:t>Historique de discrimination raciale au Canada: </a:t>
            </a:r>
          </a:p>
          <a:p>
            <a:endParaRPr lang="fr-CA" b="1" dirty="0">
              <a:latin typeface="Arial Hebrew Scholar"/>
              <a:cs typeface="Arial Hebrew Scholar"/>
            </a:endParaRPr>
          </a:p>
          <a:p>
            <a:pPr algn="ctr"/>
            <a:endParaRPr lang="en-US" sz="2000" dirty="0">
              <a:cs typeface="Arial Hebrew Scholar"/>
            </a:endParaRPr>
          </a:p>
          <a:p>
            <a:pPr algn="ctr"/>
            <a:r>
              <a:rPr lang="fr-CA" sz="2000" b="1" dirty="0">
                <a:cs typeface="Arial Hebrew Scholar"/>
              </a:rPr>
              <a:t> </a:t>
            </a:r>
          </a:p>
        </p:txBody>
      </p:sp>
      <p:cxnSp>
        <p:nvCxnSpPr>
          <p:cNvPr id="5" name="Straight Connector 4"/>
          <p:cNvCxnSpPr/>
          <p:nvPr/>
        </p:nvCxnSpPr>
        <p:spPr>
          <a:xfrm>
            <a:off x="0" y="3413406"/>
            <a:ext cx="9144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623721" y="2527395"/>
            <a:ext cx="1" cy="82783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76681" y="2037992"/>
            <a:ext cx="1065926" cy="461665"/>
          </a:xfrm>
          <a:prstGeom prst="rect">
            <a:avLst/>
          </a:prstGeom>
          <a:noFill/>
        </p:spPr>
        <p:txBody>
          <a:bodyPr wrap="square" rtlCol="0">
            <a:spAutoFit/>
          </a:bodyPr>
          <a:lstStyle/>
          <a:p>
            <a:r>
              <a:rPr lang="en-US" sz="2400" dirty="0"/>
              <a:t>1880</a:t>
            </a:r>
          </a:p>
        </p:txBody>
      </p:sp>
      <p:cxnSp>
        <p:nvCxnSpPr>
          <p:cNvPr id="25" name="Straight Connector 24"/>
          <p:cNvCxnSpPr/>
          <p:nvPr/>
        </p:nvCxnSpPr>
        <p:spPr>
          <a:xfrm flipH="1">
            <a:off x="2496511" y="2499657"/>
            <a:ext cx="1" cy="82783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082616" y="2055863"/>
            <a:ext cx="1199063" cy="461665"/>
          </a:xfrm>
          <a:prstGeom prst="rect">
            <a:avLst/>
          </a:prstGeom>
          <a:noFill/>
        </p:spPr>
        <p:txBody>
          <a:bodyPr wrap="square" rtlCol="0">
            <a:spAutoFit/>
          </a:bodyPr>
          <a:lstStyle/>
          <a:p>
            <a:r>
              <a:rPr lang="en-US" sz="2400" dirty="0"/>
              <a:t>1919</a:t>
            </a:r>
          </a:p>
        </p:txBody>
      </p:sp>
      <p:cxnSp>
        <p:nvCxnSpPr>
          <p:cNvPr id="28" name="Straight Connector 27"/>
          <p:cNvCxnSpPr/>
          <p:nvPr/>
        </p:nvCxnSpPr>
        <p:spPr>
          <a:xfrm>
            <a:off x="4403562" y="2534781"/>
            <a:ext cx="1" cy="70386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23720" y="2784543"/>
            <a:ext cx="1" cy="199494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881366" y="5704042"/>
            <a:ext cx="2167375" cy="1107996"/>
          </a:xfrm>
          <a:prstGeom prst="rect">
            <a:avLst/>
          </a:prstGeom>
          <a:solidFill>
            <a:srgbClr val="FFBF93"/>
          </a:solidFill>
        </p:spPr>
        <p:txBody>
          <a:bodyPr wrap="square" rtlCol="0">
            <a:spAutoFit/>
          </a:bodyPr>
          <a:lstStyle/>
          <a:p>
            <a:r>
              <a:rPr lang="en-US" sz="2200" dirty="0" err="1"/>
              <a:t>Révision</a:t>
            </a:r>
            <a:r>
              <a:rPr lang="en-US" sz="2200" dirty="0"/>
              <a:t> des </a:t>
            </a:r>
            <a:r>
              <a:rPr lang="en-US" sz="2200" dirty="0" err="1"/>
              <a:t>réglementations</a:t>
            </a:r>
            <a:r>
              <a:rPr lang="en-US" sz="2200" dirty="0"/>
              <a:t> </a:t>
            </a:r>
            <a:r>
              <a:rPr lang="en-US" sz="2200" dirty="0" err="1"/>
              <a:t>d’immigration</a:t>
            </a:r>
            <a:endParaRPr lang="en-US" sz="2200" dirty="0"/>
          </a:p>
        </p:txBody>
      </p:sp>
      <p:cxnSp>
        <p:nvCxnSpPr>
          <p:cNvPr id="36" name="Straight Arrow Connector 35"/>
          <p:cNvCxnSpPr/>
          <p:nvPr/>
        </p:nvCxnSpPr>
        <p:spPr>
          <a:xfrm>
            <a:off x="2496509" y="2919823"/>
            <a:ext cx="3" cy="13372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211804" y="5365488"/>
            <a:ext cx="2813134" cy="1446550"/>
          </a:xfrm>
          <a:prstGeom prst="rect">
            <a:avLst/>
          </a:prstGeom>
          <a:solidFill>
            <a:srgbClr val="FFBF93"/>
          </a:solidFill>
        </p:spPr>
        <p:txBody>
          <a:bodyPr wrap="square" rtlCol="0">
            <a:spAutoFit/>
          </a:bodyPr>
          <a:lstStyle/>
          <a:p>
            <a:r>
              <a:rPr lang="fr-CA" sz="2200" dirty="0"/>
              <a:t>Reconnaissance des réfugiés comme une catégorie à part d’immigrants </a:t>
            </a:r>
            <a:endParaRPr lang="en-US" sz="2200" dirty="0"/>
          </a:p>
        </p:txBody>
      </p:sp>
      <p:sp>
        <p:nvSpPr>
          <p:cNvPr id="42" name="TextBox 41"/>
          <p:cNvSpPr txBox="1"/>
          <p:nvPr/>
        </p:nvSpPr>
        <p:spPr>
          <a:xfrm>
            <a:off x="3881366" y="2055863"/>
            <a:ext cx="1140611" cy="461665"/>
          </a:xfrm>
          <a:prstGeom prst="rect">
            <a:avLst/>
          </a:prstGeom>
          <a:noFill/>
        </p:spPr>
        <p:txBody>
          <a:bodyPr wrap="square" rtlCol="0">
            <a:spAutoFit/>
          </a:bodyPr>
          <a:lstStyle/>
          <a:p>
            <a:r>
              <a:rPr lang="en-US" sz="2400" dirty="0"/>
              <a:t>1923</a:t>
            </a:r>
          </a:p>
        </p:txBody>
      </p:sp>
      <p:sp>
        <p:nvSpPr>
          <p:cNvPr id="43" name="TextBox 42"/>
          <p:cNvSpPr txBox="1"/>
          <p:nvPr/>
        </p:nvSpPr>
        <p:spPr>
          <a:xfrm>
            <a:off x="4612640" y="4349826"/>
            <a:ext cx="1950720" cy="430887"/>
          </a:xfrm>
          <a:prstGeom prst="rect">
            <a:avLst/>
          </a:prstGeom>
          <a:solidFill>
            <a:srgbClr val="FFBF93"/>
          </a:solidFill>
        </p:spPr>
        <p:txBody>
          <a:bodyPr wrap="square" rtlCol="0">
            <a:spAutoFit/>
          </a:bodyPr>
          <a:lstStyle/>
          <a:p>
            <a:r>
              <a:rPr lang="fr-CA" sz="2200" dirty="0"/>
              <a:t>Fin de  la taxe </a:t>
            </a:r>
          </a:p>
        </p:txBody>
      </p:sp>
      <p:cxnSp>
        <p:nvCxnSpPr>
          <p:cNvPr id="46" name="Straight Arrow Connector 45"/>
          <p:cNvCxnSpPr/>
          <p:nvPr/>
        </p:nvCxnSpPr>
        <p:spPr>
          <a:xfrm>
            <a:off x="4403562" y="3228318"/>
            <a:ext cx="0" cy="235968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501547" y="2534781"/>
            <a:ext cx="0" cy="147259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5501547" y="3517949"/>
            <a:ext cx="0" cy="6418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76681" y="5026934"/>
            <a:ext cx="1696720" cy="1785104"/>
          </a:xfrm>
          <a:prstGeom prst="rect">
            <a:avLst/>
          </a:prstGeom>
          <a:solidFill>
            <a:srgbClr val="FFBF93"/>
          </a:solidFill>
        </p:spPr>
        <p:txBody>
          <a:bodyPr wrap="square" rtlCol="0">
            <a:spAutoFit/>
          </a:bodyPr>
          <a:lstStyle/>
          <a:p>
            <a:r>
              <a:rPr lang="en-US" sz="2200" dirty="0"/>
              <a:t>Imposition </a:t>
            </a:r>
            <a:r>
              <a:rPr lang="en-US" sz="2200" dirty="0" err="1"/>
              <a:t>d’une</a:t>
            </a:r>
            <a:r>
              <a:rPr lang="en-US" sz="2200" dirty="0"/>
              <a:t> </a:t>
            </a:r>
            <a:r>
              <a:rPr lang="en-US" sz="2200" dirty="0" err="1"/>
              <a:t>taxe</a:t>
            </a:r>
            <a:r>
              <a:rPr lang="en-US" sz="2200" dirty="0"/>
              <a:t> pour les immigrants </a:t>
            </a:r>
            <a:r>
              <a:rPr lang="en-US" sz="2200" dirty="0" err="1"/>
              <a:t>chinois</a:t>
            </a:r>
            <a:endParaRPr lang="en-US" sz="2200" dirty="0"/>
          </a:p>
        </p:txBody>
      </p:sp>
      <p:sp>
        <p:nvSpPr>
          <p:cNvPr id="55" name="TextBox 54"/>
          <p:cNvSpPr txBox="1"/>
          <p:nvPr/>
        </p:nvSpPr>
        <p:spPr>
          <a:xfrm>
            <a:off x="5008099" y="2037992"/>
            <a:ext cx="1444299" cy="461665"/>
          </a:xfrm>
          <a:prstGeom prst="rect">
            <a:avLst/>
          </a:prstGeom>
          <a:noFill/>
        </p:spPr>
        <p:txBody>
          <a:bodyPr wrap="square" rtlCol="0">
            <a:spAutoFit/>
          </a:bodyPr>
          <a:lstStyle/>
          <a:p>
            <a:r>
              <a:rPr lang="en-US" sz="2400" dirty="0"/>
              <a:t>1969</a:t>
            </a:r>
          </a:p>
        </p:txBody>
      </p:sp>
      <p:cxnSp>
        <p:nvCxnSpPr>
          <p:cNvPr id="58" name="Straight Connector 57"/>
          <p:cNvCxnSpPr/>
          <p:nvPr/>
        </p:nvCxnSpPr>
        <p:spPr>
          <a:xfrm>
            <a:off x="6923785" y="2527395"/>
            <a:ext cx="0" cy="190505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6556409" y="2037992"/>
            <a:ext cx="979292" cy="461665"/>
          </a:xfrm>
          <a:prstGeom prst="rect">
            <a:avLst/>
          </a:prstGeom>
          <a:noFill/>
        </p:spPr>
        <p:txBody>
          <a:bodyPr wrap="square" rtlCol="0">
            <a:spAutoFit/>
          </a:bodyPr>
          <a:lstStyle/>
          <a:p>
            <a:r>
              <a:rPr lang="en-US" sz="2400" dirty="0"/>
              <a:t>1979</a:t>
            </a:r>
          </a:p>
        </p:txBody>
      </p:sp>
      <p:sp>
        <p:nvSpPr>
          <p:cNvPr id="62" name="TextBox 61"/>
          <p:cNvSpPr txBox="1"/>
          <p:nvPr/>
        </p:nvSpPr>
        <p:spPr>
          <a:xfrm>
            <a:off x="1985296" y="4349826"/>
            <a:ext cx="1798506" cy="2462212"/>
          </a:xfrm>
          <a:prstGeom prst="rect">
            <a:avLst/>
          </a:prstGeom>
          <a:solidFill>
            <a:srgbClr val="FFBF93"/>
          </a:solidFill>
        </p:spPr>
        <p:txBody>
          <a:bodyPr wrap="square" rtlCol="0">
            <a:spAutoFit/>
          </a:bodyPr>
          <a:lstStyle/>
          <a:p>
            <a:r>
              <a:rPr lang="fr-CA" sz="2200" dirty="0"/>
              <a:t>Interdiction d’immigrer à certains groupes religieux, politiques et raciaux</a:t>
            </a:r>
            <a:endParaRPr lang="en-US" sz="2200" dirty="0"/>
          </a:p>
        </p:txBody>
      </p:sp>
      <p:cxnSp>
        <p:nvCxnSpPr>
          <p:cNvPr id="64" name="Straight Arrow Connector 63"/>
          <p:cNvCxnSpPr/>
          <p:nvPr/>
        </p:nvCxnSpPr>
        <p:spPr>
          <a:xfrm>
            <a:off x="6923785" y="4351047"/>
            <a:ext cx="0" cy="92199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8572527" y="2499657"/>
            <a:ext cx="0" cy="71653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8031815" y="2037992"/>
            <a:ext cx="885338" cy="461665"/>
          </a:xfrm>
          <a:prstGeom prst="rect">
            <a:avLst/>
          </a:prstGeom>
          <a:noFill/>
        </p:spPr>
        <p:txBody>
          <a:bodyPr wrap="square" rtlCol="0">
            <a:spAutoFit/>
          </a:bodyPr>
          <a:lstStyle/>
          <a:p>
            <a:r>
              <a:rPr lang="en-US" sz="2400" dirty="0"/>
              <a:t>2010</a:t>
            </a:r>
          </a:p>
        </p:txBody>
      </p:sp>
      <p:cxnSp>
        <p:nvCxnSpPr>
          <p:cNvPr id="73" name="Straight Arrow Connector 72"/>
          <p:cNvCxnSpPr/>
          <p:nvPr/>
        </p:nvCxnSpPr>
        <p:spPr>
          <a:xfrm>
            <a:off x="8572527" y="3176848"/>
            <a:ext cx="0" cy="71443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623722" y="1339018"/>
            <a:ext cx="7408094" cy="400110"/>
          </a:xfrm>
          <a:prstGeom prst="rect">
            <a:avLst/>
          </a:prstGeom>
          <a:noFill/>
        </p:spPr>
        <p:txBody>
          <a:bodyPr wrap="square" rtlCol="0">
            <a:spAutoFit/>
          </a:bodyPr>
          <a:lstStyle/>
          <a:p>
            <a:pPr algn="ctr"/>
            <a:r>
              <a:rPr lang="fr-CA" sz="2000" b="1" i="1" u="sng" dirty="0"/>
              <a:t>Le racisme dans le système d’immigration </a:t>
            </a:r>
            <a:r>
              <a:rPr lang="fr-CA" sz="2000" b="1" u="sng" dirty="0">
                <a:cs typeface="Arial Hebrew Scholar"/>
              </a:rPr>
              <a:t>:</a:t>
            </a:r>
          </a:p>
        </p:txBody>
      </p:sp>
      <p:sp>
        <p:nvSpPr>
          <p:cNvPr id="82" name="TextBox 81"/>
          <p:cNvSpPr txBox="1"/>
          <p:nvPr/>
        </p:nvSpPr>
        <p:spPr>
          <a:xfrm>
            <a:off x="7165323" y="4007371"/>
            <a:ext cx="1859615" cy="1107996"/>
          </a:xfrm>
          <a:prstGeom prst="rect">
            <a:avLst/>
          </a:prstGeom>
          <a:solidFill>
            <a:srgbClr val="FFBF93"/>
          </a:solidFill>
        </p:spPr>
        <p:txBody>
          <a:bodyPr wrap="square" rtlCol="0">
            <a:spAutoFit/>
          </a:bodyPr>
          <a:lstStyle/>
          <a:p>
            <a:r>
              <a:rPr lang="fr-CA" sz="2200" dirty="0"/>
              <a:t>Création de deux classes de réfugiés</a:t>
            </a:r>
            <a:endParaRPr lang="en-US" sz="2200" dirty="0"/>
          </a:p>
        </p:txBody>
      </p:sp>
    </p:spTree>
    <p:extLst>
      <p:ext uri="{BB962C8B-B14F-4D97-AF65-F5344CB8AC3E}">
        <p14:creationId xmlns:p14="http://schemas.microsoft.com/office/powerpoint/2010/main" val="1748118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id="{7D29F1E2-4542-43CF-9D93-49B11BE05BB3}"/>
              </a:ext>
            </a:extLst>
          </p:cNvPr>
          <p:cNvSpPr txBox="1"/>
          <p:nvPr/>
        </p:nvSpPr>
        <p:spPr>
          <a:xfrm>
            <a:off x="0" y="142569"/>
            <a:ext cx="8055704" cy="1183101"/>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11" name="Rectangle 10">
            <a:extLst>
              <a:ext uri="{FF2B5EF4-FFF2-40B4-BE49-F238E27FC236}">
                <a16:creationId xmlns:a16="http://schemas.microsoft.com/office/drawing/2014/main" id="{AA64E7C8-C543-4576-99B0-5D01F10ECA0E}"/>
              </a:ext>
            </a:extLst>
          </p:cNvPr>
          <p:cNvSpPr/>
          <p:nvPr/>
        </p:nvSpPr>
        <p:spPr>
          <a:xfrm>
            <a:off x="79652" y="673457"/>
            <a:ext cx="7453753" cy="207117"/>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123573" y="1013284"/>
            <a:ext cx="7598897" cy="369332"/>
          </a:xfrm>
          <a:prstGeom prst="rect">
            <a:avLst/>
          </a:prstGeom>
          <a:noFill/>
        </p:spPr>
        <p:txBody>
          <a:bodyPr wrap="square" rtlCol="0">
            <a:spAutoFit/>
          </a:bodyPr>
          <a:lstStyle/>
          <a:p>
            <a:r>
              <a:rPr lang="fr-CA" b="1" dirty="0">
                <a:latin typeface="Arial Hebrew Scholar"/>
                <a:cs typeface="Arial Hebrew Scholar"/>
              </a:rPr>
              <a:t>Le racisme et ses manifestations</a:t>
            </a:r>
            <a:r>
              <a:rPr lang="en-CA" dirty="0">
                <a:latin typeface="Arial Hebrew Scholar"/>
                <a:cs typeface="Arial Hebrew Scholar"/>
              </a:rPr>
              <a:t> </a:t>
            </a:r>
            <a:endParaRPr lang="fr-CA" b="1" dirty="0">
              <a:latin typeface="Arial Hebrew Scholar"/>
              <a:cs typeface="Arial Hebrew Scholar"/>
            </a:endParaRPr>
          </a:p>
        </p:txBody>
      </p:sp>
      <p:sp>
        <p:nvSpPr>
          <p:cNvPr id="4" name="Oval 3"/>
          <p:cNvSpPr/>
          <p:nvPr/>
        </p:nvSpPr>
        <p:spPr>
          <a:xfrm>
            <a:off x="144937" y="3421981"/>
            <a:ext cx="1834670" cy="1534780"/>
          </a:xfrm>
          <a:prstGeom prst="ellipse">
            <a:avLst/>
          </a:prstGeom>
          <a:solidFill>
            <a:srgbClr val="91DFF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70400" y="3387101"/>
            <a:ext cx="1818640" cy="1534780"/>
          </a:xfrm>
          <a:prstGeom prst="ellipse">
            <a:avLst/>
          </a:prstGeom>
          <a:solidFill>
            <a:schemeClr val="accent3">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15413" y="3421981"/>
            <a:ext cx="1838427" cy="1534780"/>
          </a:xfrm>
          <a:prstGeom prst="ellipse">
            <a:avLst/>
          </a:prstGeom>
          <a:solidFill>
            <a:srgbClr val="FFBF9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715760" y="3421981"/>
            <a:ext cx="1838959" cy="1534780"/>
          </a:xfrm>
          <a:prstGeom prst="ellipse">
            <a:avLst/>
          </a:prstGeom>
          <a:solidFill>
            <a:srgbClr val="FFBF9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4937" y="1565276"/>
            <a:ext cx="8663783" cy="965594"/>
          </a:xfrm>
          <a:prstGeom prst="ellips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endCxn id="4" idx="0"/>
          </p:cNvCxnSpPr>
          <p:nvPr/>
        </p:nvCxnSpPr>
        <p:spPr>
          <a:xfrm>
            <a:off x="1062272" y="2365793"/>
            <a:ext cx="0" cy="10561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3" idx="0"/>
          </p:cNvCxnSpPr>
          <p:nvPr/>
        </p:nvCxnSpPr>
        <p:spPr>
          <a:xfrm>
            <a:off x="7635240" y="2365793"/>
            <a:ext cx="0" cy="10561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12" idx="0"/>
          </p:cNvCxnSpPr>
          <p:nvPr/>
        </p:nvCxnSpPr>
        <p:spPr>
          <a:xfrm>
            <a:off x="3134627" y="2530870"/>
            <a:ext cx="0" cy="89111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10" idx="0"/>
          </p:cNvCxnSpPr>
          <p:nvPr/>
        </p:nvCxnSpPr>
        <p:spPr>
          <a:xfrm>
            <a:off x="5379720" y="2530870"/>
            <a:ext cx="0" cy="85623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300480" y="1628886"/>
            <a:ext cx="6237788" cy="830997"/>
          </a:xfrm>
          <a:prstGeom prst="rect">
            <a:avLst/>
          </a:prstGeom>
        </p:spPr>
        <p:txBody>
          <a:bodyPr wrap="square">
            <a:spAutoFit/>
          </a:bodyPr>
          <a:lstStyle/>
          <a:p>
            <a:r>
              <a:rPr lang="fr-CA" sz="2400" dirty="0"/>
              <a:t>Le racisme se manifeste dans les différentes sphères de la société</a:t>
            </a:r>
            <a:r>
              <a:rPr lang="fr-CA" dirty="0"/>
              <a:t> </a:t>
            </a:r>
            <a:r>
              <a:rPr lang="en-CA" dirty="0"/>
              <a:t> </a:t>
            </a:r>
            <a:endParaRPr lang="en-US" dirty="0"/>
          </a:p>
        </p:txBody>
      </p:sp>
      <p:sp>
        <p:nvSpPr>
          <p:cNvPr id="30" name="TextBox 29"/>
          <p:cNvSpPr txBox="1"/>
          <p:nvPr/>
        </p:nvSpPr>
        <p:spPr>
          <a:xfrm>
            <a:off x="79652" y="3753666"/>
            <a:ext cx="1904818" cy="830997"/>
          </a:xfrm>
          <a:prstGeom prst="rect">
            <a:avLst/>
          </a:prstGeom>
          <a:noFill/>
        </p:spPr>
        <p:txBody>
          <a:bodyPr wrap="square" rtlCol="0">
            <a:spAutoFit/>
          </a:bodyPr>
          <a:lstStyle/>
          <a:p>
            <a:pPr algn="ctr"/>
            <a:r>
              <a:rPr lang="en-US" sz="2400" dirty="0"/>
              <a:t>Milieu académique</a:t>
            </a:r>
          </a:p>
        </p:txBody>
      </p:sp>
      <p:sp>
        <p:nvSpPr>
          <p:cNvPr id="31" name="TextBox 30"/>
          <p:cNvSpPr txBox="1"/>
          <p:nvPr/>
        </p:nvSpPr>
        <p:spPr>
          <a:xfrm>
            <a:off x="2394983" y="3756433"/>
            <a:ext cx="1529986" cy="830997"/>
          </a:xfrm>
          <a:prstGeom prst="rect">
            <a:avLst/>
          </a:prstGeom>
          <a:noFill/>
        </p:spPr>
        <p:txBody>
          <a:bodyPr wrap="square" rtlCol="0">
            <a:spAutoFit/>
          </a:bodyPr>
          <a:lstStyle/>
          <a:p>
            <a:pPr algn="ctr"/>
            <a:r>
              <a:rPr lang="en-US" sz="2400" dirty="0"/>
              <a:t>Milieu du travail</a:t>
            </a:r>
          </a:p>
        </p:txBody>
      </p:sp>
      <p:sp>
        <p:nvSpPr>
          <p:cNvPr id="32" name="TextBox 31"/>
          <p:cNvSpPr txBox="1"/>
          <p:nvPr/>
        </p:nvSpPr>
        <p:spPr>
          <a:xfrm>
            <a:off x="4633385" y="3756433"/>
            <a:ext cx="1492669" cy="830997"/>
          </a:xfrm>
          <a:prstGeom prst="rect">
            <a:avLst/>
          </a:prstGeom>
          <a:noFill/>
        </p:spPr>
        <p:txBody>
          <a:bodyPr wrap="square" rtlCol="0">
            <a:spAutoFit/>
          </a:bodyPr>
          <a:lstStyle/>
          <a:p>
            <a:pPr algn="ctr"/>
            <a:r>
              <a:rPr lang="en-US" sz="2400" dirty="0" err="1"/>
              <a:t>Biens</a:t>
            </a:r>
            <a:r>
              <a:rPr lang="en-US" sz="2400" dirty="0"/>
              <a:t> et services</a:t>
            </a:r>
          </a:p>
        </p:txBody>
      </p:sp>
      <p:sp>
        <p:nvSpPr>
          <p:cNvPr id="33" name="TextBox 32"/>
          <p:cNvSpPr txBox="1"/>
          <p:nvPr/>
        </p:nvSpPr>
        <p:spPr>
          <a:xfrm>
            <a:off x="6820777" y="3756433"/>
            <a:ext cx="1628925" cy="830997"/>
          </a:xfrm>
          <a:prstGeom prst="rect">
            <a:avLst/>
          </a:prstGeom>
          <a:noFill/>
        </p:spPr>
        <p:txBody>
          <a:bodyPr wrap="square" rtlCol="0">
            <a:spAutoFit/>
          </a:bodyPr>
          <a:lstStyle/>
          <a:p>
            <a:pPr algn="ctr"/>
            <a:r>
              <a:rPr lang="en-US" sz="2400" dirty="0"/>
              <a:t>Services de santé</a:t>
            </a:r>
          </a:p>
        </p:txBody>
      </p:sp>
      <p:pic>
        <p:nvPicPr>
          <p:cNvPr id="5" name="Slide 25- Learning Objective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72028" y="5546889"/>
            <a:ext cx="609600" cy="609600"/>
          </a:xfrm>
          <a:prstGeom prst="rect">
            <a:avLst/>
          </a:prstGeom>
        </p:spPr>
      </p:pic>
    </p:spTree>
    <p:extLst>
      <p:ext uri="{BB962C8B-B14F-4D97-AF65-F5344CB8AC3E}">
        <p14:creationId xmlns:p14="http://schemas.microsoft.com/office/powerpoint/2010/main" val="84745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575402" y="2090478"/>
            <a:ext cx="3774903" cy="1534780"/>
          </a:xfrm>
          <a:prstGeom prst="ellipse">
            <a:avLst/>
          </a:prstGeom>
          <a:solidFill>
            <a:srgbClr val="91DFF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954928" y="2346272"/>
            <a:ext cx="3024944" cy="954107"/>
          </a:xfrm>
          <a:prstGeom prst="rect">
            <a:avLst/>
          </a:prstGeom>
          <a:noFill/>
        </p:spPr>
        <p:txBody>
          <a:bodyPr wrap="square" rtlCol="0">
            <a:spAutoFit/>
          </a:bodyPr>
          <a:lstStyle/>
          <a:p>
            <a:pPr algn="ctr"/>
            <a:r>
              <a:rPr lang="en-US" sz="2800" dirty="0"/>
              <a:t>Milieu académique</a:t>
            </a:r>
          </a:p>
        </p:txBody>
      </p:sp>
      <p:cxnSp>
        <p:nvCxnSpPr>
          <p:cNvPr id="7" name="Straight Connector 6"/>
          <p:cNvCxnSpPr>
            <a:stCxn id="2" idx="0"/>
          </p:cNvCxnSpPr>
          <p:nvPr/>
        </p:nvCxnSpPr>
        <p:spPr>
          <a:xfrm flipH="1" flipV="1">
            <a:off x="4445214" y="582158"/>
            <a:ext cx="17640" cy="1508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2" idx="2"/>
          </p:cNvCxnSpPr>
          <p:nvPr/>
        </p:nvCxnSpPr>
        <p:spPr>
          <a:xfrm flipH="1">
            <a:off x="1111304" y="2857868"/>
            <a:ext cx="146409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6350305" y="2857868"/>
            <a:ext cx="146409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flipV="1">
            <a:off x="4474136" y="3625258"/>
            <a:ext cx="17640" cy="1508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2" idx="7"/>
          </p:cNvCxnSpPr>
          <p:nvPr/>
        </p:nvCxnSpPr>
        <p:spPr>
          <a:xfrm flipV="1">
            <a:off x="5797483" y="1093752"/>
            <a:ext cx="729221" cy="12214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2" idx="1"/>
          </p:cNvCxnSpPr>
          <p:nvPr/>
        </p:nvCxnSpPr>
        <p:spPr>
          <a:xfrm flipH="1" flipV="1">
            <a:off x="2293166" y="1093752"/>
            <a:ext cx="835058" cy="12214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2" idx="3"/>
          </p:cNvCxnSpPr>
          <p:nvPr/>
        </p:nvCxnSpPr>
        <p:spPr>
          <a:xfrm flipH="1">
            <a:off x="2293166" y="3400495"/>
            <a:ext cx="835058" cy="1292053"/>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2" idx="5"/>
          </p:cNvCxnSpPr>
          <p:nvPr/>
        </p:nvCxnSpPr>
        <p:spPr>
          <a:xfrm>
            <a:off x="5797483" y="3400495"/>
            <a:ext cx="1240773" cy="1292053"/>
          </a:xfrm>
          <a:prstGeom prst="line">
            <a:avLst/>
          </a:prstGeom>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370435" y="194053"/>
            <a:ext cx="2081489" cy="1534781"/>
          </a:xfrm>
          <a:prstGeom prst="ellipse">
            <a:avLst/>
          </a:prstGeom>
          <a:solidFill>
            <a:srgbClr val="FFBF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404469" y="194053"/>
            <a:ext cx="2081489" cy="1534781"/>
          </a:xfrm>
          <a:prstGeom prst="ellipse">
            <a:avLst/>
          </a:prstGeom>
          <a:solidFill>
            <a:srgbClr val="FFBF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149912" y="194053"/>
            <a:ext cx="2081489" cy="1534781"/>
          </a:xfrm>
          <a:prstGeom prst="ellipse">
            <a:avLst/>
          </a:prstGeom>
          <a:solidFill>
            <a:srgbClr val="FFBF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93040" y="4145672"/>
            <a:ext cx="2761887" cy="1534781"/>
          </a:xfrm>
          <a:prstGeom prst="ellipse">
            <a:avLst/>
          </a:prstGeom>
          <a:solidFill>
            <a:srgbClr val="FFBF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0559" y="2090478"/>
            <a:ext cx="2081489" cy="1684730"/>
          </a:xfrm>
          <a:prstGeom prst="ellipse">
            <a:avLst/>
          </a:prstGeom>
          <a:solidFill>
            <a:srgbClr val="FFBF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629232" y="2033634"/>
            <a:ext cx="2225915" cy="1741574"/>
          </a:xfrm>
          <a:prstGeom prst="ellipse">
            <a:avLst/>
          </a:prstGeom>
          <a:solidFill>
            <a:srgbClr val="FFBF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39765" y="622193"/>
            <a:ext cx="2235637" cy="646331"/>
          </a:xfrm>
          <a:prstGeom prst="rect">
            <a:avLst/>
          </a:prstGeom>
        </p:spPr>
        <p:txBody>
          <a:bodyPr wrap="square">
            <a:spAutoFit/>
          </a:bodyPr>
          <a:lstStyle/>
          <a:p>
            <a:pPr algn="ctr"/>
            <a:r>
              <a:rPr lang="fr-CA" dirty="0"/>
              <a:t>le groupement par aptitudes </a:t>
            </a:r>
            <a:endParaRPr lang="en-US" dirty="0"/>
          </a:p>
        </p:txBody>
      </p:sp>
      <p:sp>
        <p:nvSpPr>
          <p:cNvPr id="39" name="Rectangle 38"/>
          <p:cNvSpPr/>
          <p:nvPr/>
        </p:nvSpPr>
        <p:spPr>
          <a:xfrm>
            <a:off x="3501138" y="489825"/>
            <a:ext cx="1945995" cy="923330"/>
          </a:xfrm>
          <a:prstGeom prst="rect">
            <a:avLst/>
          </a:prstGeom>
        </p:spPr>
        <p:txBody>
          <a:bodyPr wrap="square">
            <a:spAutoFit/>
          </a:bodyPr>
          <a:lstStyle/>
          <a:p>
            <a:pPr algn="ctr"/>
            <a:r>
              <a:rPr lang="fr-CA" dirty="0"/>
              <a:t>la minimisation d’incidents d’ordre racial</a:t>
            </a:r>
            <a:r>
              <a:rPr lang="en-CA" dirty="0"/>
              <a:t> </a:t>
            </a:r>
            <a:endParaRPr lang="en-US" dirty="0"/>
          </a:p>
        </p:txBody>
      </p:sp>
      <p:sp>
        <p:nvSpPr>
          <p:cNvPr id="40" name="Rectangle 39"/>
          <p:cNvSpPr/>
          <p:nvPr/>
        </p:nvSpPr>
        <p:spPr>
          <a:xfrm>
            <a:off x="6149912" y="485698"/>
            <a:ext cx="2205776" cy="923330"/>
          </a:xfrm>
          <a:prstGeom prst="rect">
            <a:avLst/>
          </a:prstGeom>
        </p:spPr>
        <p:txBody>
          <a:bodyPr wrap="square">
            <a:spAutoFit/>
          </a:bodyPr>
          <a:lstStyle/>
          <a:p>
            <a:pPr algn="ctr"/>
            <a:r>
              <a:rPr lang="fr-CA" dirty="0"/>
              <a:t>l’exposition à des curriculums euro-centriques</a:t>
            </a:r>
            <a:r>
              <a:rPr lang="en-CA" dirty="0"/>
              <a:t> </a:t>
            </a:r>
            <a:endParaRPr lang="en-US" dirty="0"/>
          </a:p>
        </p:txBody>
      </p:sp>
      <p:sp>
        <p:nvSpPr>
          <p:cNvPr id="41" name="Rectangle 40"/>
          <p:cNvSpPr/>
          <p:nvPr/>
        </p:nvSpPr>
        <p:spPr>
          <a:xfrm>
            <a:off x="70559" y="2477165"/>
            <a:ext cx="2133600" cy="923330"/>
          </a:xfrm>
          <a:prstGeom prst="rect">
            <a:avLst/>
          </a:prstGeom>
        </p:spPr>
        <p:txBody>
          <a:bodyPr wrap="square">
            <a:spAutoFit/>
          </a:bodyPr>
          <a:lstStyle/>
          <a:p>
            <a:pPr algn="ctr"/>
            <a:r>
              <a:rPr lang="fr-CA" dirty="0"/>
              <a:t>Biais au niveau des test et des évaluations</a:t>
            </a:r>
            <a:endParaRPr lang="en-US" dirty="0"/>
          </a:p>
        </p:txBody>
      </p:sp>
      <p:sp>
        <p:nvSpPr>
          <p:cNvPr id="43" name="Rectangle 42"/>
          <p:cNvSpPr/>
          <p:nvPr/>
        </p:nvSpPr>
        <p:spPr>
          <a:xfrm>
            <a:off x="193040" y="4302944"/>
            <a:ext cx="2761887" cy="1107996"/>
          </a:xfrm>
          <a:prstGeom prst="rect">
            <a:avLst/>
          </a:prstGeom>
        </p:spPr>
        <p:txBody>
          <a:bodyPr wrap="square">
            <a:spAutoFit/>
          </a:bodyPr>
          <a:lstStyle/>
          <a:p>
            <a:pPr algn="ctr"/>
            <a:r>
              <a:rPr lang="fr-CA" sz="2200" dirty="0"/>
              <a:t>le manque de diversité au niveau du corps professoral</a:t>
            </a:r>
            <a:r>
              <a:rPr lang="en-CA" sz="2200" dirty="0"/>
              <a:t> </a:t>
            </a:r>
            <a:endParaRPr lang="en-US" sz="2200" dirty="0"/>
          </a:p>
        </p:txBody>
      </p:sp>
      <p:sp>
        <p:nvSpPr>
          <p:cNvPr id="47" name="Rectangle 46"/>
          <p:cNvSpPr/>
          <p:nvPr/>
        </p:nvSpPr>
        <p:spPr>
          <a:xfrm>
            <a:off x="6566646" y="2090478"/>
            <a:ext cx="2370342" cy="1477328"/>
          </a:xfrm>
          <a:prstGeom prst="rect">
            <a:avLst/>
          </a:prstGeom>
        </p:spPr>
        <p:txBody>
          <a:bodyPr wrap="square">
            <a:spAutoFit/>
          </a:bodyPr>
          <a:lstStyle/>
          <a:p>
            <a:pPr algn="ctr"/>
            <a:r>
              <a:rPr lang="fr-CA" dirty="0"/>
              <a:t>manque de programmes répondant aux besoins des étudiants </a:t>
            </a:r>
            <a:r>
              <a:rPr lang="fr-CA" dirty="0" err="1"/>
              <a:t>racialisés</a:t>
            </a:r>
            <a:r>
              <a:rPr lang="en-CA" dirty="0"/>
              <a:t> </a:t>
            </a:r>
            <a:endParaRPr lang="en-US" dirty="0"/>
          </a:p>
        </p:txBody>
      </p:sp>
      <p:sp>
        <p:nvSpPr>
          <p:cNvPr id="50" name="Oval 49"/>
          <p:cNvSpPr/>
          <p:nvPr/>
        </p:nvSpPr>
        <p:spPr>
          <a:xfrm>
            <a:off x="3081910" y="4145672"/>
            <a:ext cx="2761887" cy="1534781"/>
          </a:xfrm>
          <a:prstGeom prst="ellipse">
            <a:avLst/>
          </a:prstGeom>
          <a:solidFill>
            <a:srgbClr val="FFBF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6021161" y="4145671"/>
            <a:ext cx="2761887" cy="1534781"/>
          </a:xfrm>
          <a:prstGeom prst="ellipse">
            <a:avLst/>
          </a:prstGeom>
          <a:solidFill>
            <a:srgbClr val="FFBF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3044119" y="4302944"/>
            <a:ext cx="2802190" cy="1107996"/>
          </a:xfrm>
          <a:prstGeom prst="rect">
            <a:avLst/>
          </a:prstGeom>
          <a:noFill/>
        </p:spPr>
        <p:txBody>
          <a:bodyPr wrap="square" rtlCol="0">
            <a:spAutoFit/>
          </a:bodyPr>
          <a:lstStyle/>
          <a:p>
            <a:pPr algn="ctr"/>
            <a:r>
              <a:rPr lang="fr-CA" sz="2200" dirty="0"/>
              <a:t>Ses attitudes négatives envers les étudiants </a:t>
            </a:r>
            <a:r>
              <a:rPr lang="fr-CA" sz="2200" dirty="0" err="1"/>
              <a:t>racialisés</a:t>
            </a:r>
            <a:r>
              <a:rPr lang="fr-CA" sz="2200" dirty="0"/>
              <a:t> </a:t>
            </a:r>
            <a:endParaRPr lang="en-US" sz="2200" dirty="0"/>
          </a:p>
        </p:txBody>
      </p:sp>
      <p:sp>
        <p:nvSpPr>
          <p:cNvPr id="53" name="TextBox 52"/>
          <p:cNvSpPr txBox="1"/>
          <p:nvPr/>
        </p:nvSpPr>
        <p:spPr>
          <a:xfrm>
            <a:off x="5915965" y="4295787"/>
            <a:ext cx="2985564" cy="1107996"/>
          </a:xfrm>
          <a:prstGeom prst="rect">
            <a:avLst/>
          </a:prstGeom>
          <a:noFill/>
        </p:spPr>
        <p:txBody>
          <a:bodyPr wrap="square" rtlCol="0">
            <a:spAutoFit/>
          </a:bodyPr>
          <a:lstStyle/>
          <a:p>
            <a:pPr algn="ctr"/>
            <a:r>
              <a:rPr lang="fr-CA" sz="2200" dirty="0"/>
              <a:t>les mesures disciplinaires plus sévères ou injustes</a:t>
            </a:r>
            <a:r>
              <a:rPr lang="en-CA" sz="2200" dirty="0"/>
              <a:t> </a:t>
            </a:r>
            <a:endParaRPr lang="en-US" sz="2200" dirty="0"/>
          </a:p>
        </p:txBody>
      </p:sp>
      <p:pic>
        <p:nvPicPr>
          <p:cNvPr id="4" name="Slide 26 - Acadmic Environment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42990" y="5783826"/>
            <a:ext cx="609600" cy="609600"/>
          </a:xfrm>
          <a:prstGeom prst="rect">
            <a:avLst/>
          </a:prstGeom>
        </p:spPr>
      </p:pic>
    </p:spTree>
    <p:extLst>
      <p:ext uri="{BB962C8B-B14F-4D97-AF65-F5344CB8AC3E}">
        <p14:creationId xmlns:p14="http://schemas.microsoft.com/office/powerpoint/2010/main" val="19506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EAA506-62EB-4162-9ED0-5CA762107217}"/>
              </a:ext>
            </a:extLst>
          </p:cNvPr>
          <p:cNvSpPr txBox="1"/>
          <p:nvPr/>
        </p:nvSpPr>
        <p:spPr>
          <a:xfrm>
            <a:off x="215181" y="110028"/>
            <a:ext cx="7913274" cy="1197343"/>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3" name="Rectangle 2">
            <a:extLst>
              <a:ext uri="{FF2B5EF4-FFF2-40B4-BE49-F238E27FC236}">
                <a16:creationId xmlns:a16="http://schemas.microsoft.com/office/drawing/2014/main" id="{BEB3BD5B-BFA4-404A-BA02-559AC718031F}"/>
              </a:ext>
            </a:extLst>
          </p:cNvPr>
          <p:cNvSpPr/>
          <p:nvPr/>
        </p:nvSpPr>
        <p:spPr>
          <a:xfrm>
            <a:off x="329125" y="652863"/>
            <a:ext cx="7354429" cy="162040"/>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193817" y="892445"/>
            <a:ext cx="6338582" cy="1015663"/>
          </a:xfrm>
          <a:prstGeom prst="rect">
            <a:avLst/>
          </a:prstGeom>
        </p:spPr>
        <p:txBody>
          <a:bodyPr wrap="square">
            <a:spAutoFit/>
          </a:bodyPr>
          <a:lstStyle/>
          <a:p>
            <a:r>
              <a:rPr lang="fr-CA" sz="2400" b="1" dirty="0">
                <a:latin typeface="Arial Hebrew Scholar"/>
                <a:cs typeface="Arial Hebrew Scholar"/>
              </a:rPr>
              <a:t> Le racisme et ses manifestations</a:t>
            </a:r>
            <a:r>
              <a:rPr lang="en-CA" sz="2400" dirty="0">
                <a:latin typeface="Arial Hebrew Scholar"/>
                <a:cs typeface="Arial Hebrew Scholar"/>
              </a:rPr>
              <a:t> </a:t>
            </a:r>
            <a:endParaRPr lang="fr-CA" sz="2400" b="1" dirty="0">
              <a:latin typeface="Arial Hebrew Scholar"/>
              <a:cs typeface="Arial Hebrew Scholar"/>
            </a:endParaRPr>
          </a:p>
          <a:p>
            <a:endParaRPr lang="fr-CA" b="1" dirty="0">
              <a:latin typeface="Arial Hebrew Scholar"/>
              <a:cs typeface="Arial Hebrew Scholar"/>
            </a:endParaRPr>
          </a:p>
          <a:p>
            <a:r>
              <a:rPr lang="fr-CA" b="1" dirty="0">
                <a:latin typeface="Arial Hebrew Scholar"/>
                <a:cs typeface="Arial Hebrew Scholar"/>
              </a:rPr>
              <a:t> </a:t>
            </a:r>
          </a:p>
        </p:txBody>
      </p:sp>
      <p:pic>
        <p:nvPicPr>
          <p:cNvPr id="4" name="Picture 3"/>
          <p:cNvPicPr>
            <a:picLocks noChangeAspect="1"/>
          </p:cNvPicPr>
          <p:nvPr/>
        </p:nvPicPr>
        <p:blipFill>
          <a:blip r:embed="rId5"/>
          <a:stretch>
            <a:fillRect/>
          </a:stretch>
        </p:blipFill>
        <p:spPr>
          <a:xfrm>
            <a:off x="5130400" y="2223682"/>
            <a:ext cx="3308388" cy="3309610"/>
          </a:xfrm>
          <a:prstGeom prst="rect">
            <a:avLst/>
          </a:prstGeom>
        </p:spPr>
      </p:pic>
      <p:sp>
        <p:nvSpPr>
          <p:cNvPr id="14" name="Oval 13"/>
          <p:cNvSpPr/>
          <p:nvPr/>
        </p:nvSpPr>
        <p:spPr>
          <a:xfrm>
            <a:off x="6931202" y="807788"/>
            <a:ext cx="2028454" cy="1905652"/>
          </a:xfrm>
          <a:prstGeom prst="ellipse">
            <a:avLst/>
          </a:prstGeom>
          <a:solidFill>
            <a:srgbClr val="FFBF9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C00054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25" y="1546226"/>
            <a:ext cx="898251" cy="951481"/>
          </a:xfrm>
          <a:prstGeom prst="rect">
            <a:avLst/>
          </a:prstGeom>
        </p:spPr>
      </p:pic>
      <p:sp>
        <p:nvSpPr>
          <p:cNvPr id="10" name="TextBox 9"/>
          <p:cNvSpPr txBox="1"/>
          <p:nvPr/>
        </p:nvSpPr>
        <p:spPr>
          <a:xfrm>
            <a:off x="7075818" y="1235345"/>
            <a:ext cx="1742971" cy="954107"/>
          </a:xfrm>
          <a:prstGeom prst="rect">
            <a:avLst/>
          </a:prstGeom>
          <a:noFill/>
        </p:spPr>
        <p:txBody>
          <a:bodyPr wrap="square" rtlCol="0">
            <a:spAutoFit/>
          </a:bodyPr>
          <a:lstStyle/>
          <a:p>
            <a:pPr algn="ctr"/>
            <a:r>
              <a:rPr lang="en-US" sz="2800" dirty="0"/>
              <a:t>Milieu du travail:</a:t>
            </a:r>
          </a:p>
        </p:txBody>
      </p:sp>
      <p:sp>
        <p:nvSpPr>
          <p:cNvPr id="12" name="Rounded Rectangle 11"/>
          <p:cNvSpPr/>
          <p:nvPr/>
        </p:nvSpPr>
        <p:spPr>
          <a:xfrm>
            <a:off x="1499378" y="1318708"/>
            <a:ext cx="2998755" cy="3056633"/>
          </a:xfrm>
          <a:prstGeom prst="round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544118" y="1540040"/>
            <a:ext cx="2911890" cy="2677656"/>
          </a:xfrm>
          <a:prstGeom prst="rect">
            <a:avLst/>
          </a:prstGeom>
        </p:spPr>
        <p:txBody>
          <a:bodyPr wrap="square">
            <a:spAutoFit/>
          </a:bodyPr>
          <a:lstStyle/>
          <a:p>
            <a:r>
              <a:rPr lang="fr-CA" sz="2400" i="1" dirty="0"/>
              <a:t>Pour chaque dollar canadien que gagne un homme blanc, les femmes </a:t>
            </a:r>
            <a:r>
              <a:rPr lang="fr-CA" sz="2400" i="1" dirty="0" err="1"/>
              <a:t>racialisées</a:t>
            </a:r>
            <a:r>
              <a:rPr lang="fr-CA" sz="2400" i="1" dirty="0"/>
              <a:t> gagnent $0.59 et les hommes </a:t>
            </a:r>
            <a:r>
              <a:rPr lang="fr-CA" sz="2400" i="1" dirty="0" err="1"/>
              <a:t>racialisés</a:t>
            </a:r>
            <a:r>
              <a:rPr lang="fr-CA" sz="2400" i="1" dirty="0"/>
              <a:t> $0.78</a:t>
            </a:r>
            <a:endParaRPr lang="en-US" sz="2400" i="1" dirty="0"/>
          </a:p>
        </p:txBody>
      </p:sp>
      <p:sp>
        <p:nvSpPr>
          <p:cNvPr id="17" name="Rounded Rectangle 16"/>
          <p:cNvSpPr/>
          <p:nvPr/>
        </p:nvSpPr>
        <p:spPr>
          <a:xfrm>
            <a:off x="3859793" y="5133576"/>
            <a:ext cx="5098122" cy="1550407"/>
          </a:xfrm>
          <a:prstGeom prst="roundRect">
            <a:avLst/>
          </a:prstGeom>
          <a:solidFill>
            <a:schemeClr val="accent3">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fr-CA" sz="2400" dirty="0">
                <a:solidFill>
                  <a:srgbClr val="000000"/>
                </a:solidFill>
              </a:rPr>
              <a:t>Les personnes </a:t>
            </a:r>
            <a:r>
              <a:rPr lang="fr-CA" sz="2400" dirty="0" err="1">
                <a:solidFill>
                  <a:srgbClr val="000000"/>
                </a:solidFill>
              </a:rPr>
              <a:t>racialisées</a:t>
            </a:r>
            <a:r>
              <a:rPr lang="fr-CA" sz="2400" dirty="0">
                <a:solidFill>
                  <a:srgbClr val="000000"/>
                </a:solidFill>
              </a:rPr>
              <a:t> font face à un taux de chômage de 9.2% comparé à 7.2% chez les personnes non-</a:t>
            </a:r>
            <a:r>
              <a:rPr lang="fr-CA" sz="2400" dirty="0" err="1">
                <a:solidFill>
                  <a:srgbClr val="000000"/>
                </a:solidFill>
              </a:rPr>
              <a:t>racialisées</a:t>
            </a:r>
            <a:r>
              <a:rPr lang="fr-CA" sz="2400" dirty="0">
                <a:solidFill>
                  <a:srgbClr val="000000"/>
                </a:solidFill>
              </a:rPr>
              <a:t> </a:t>
            </a:r>
            <a:endParaRPr lang="en-US" sz="2400" dirty="0">
              <a:solidFill>
                <a:srgbClr val="000000"/>
              </a:solidFill>
            </a:endParaRPr>
          </a:p>
        </p:txBody>
      </p:sp>
      <p:sp>
        <p:nvSpPr>
          <p:cNvPr id="18" name="Rounded Rectangle 17"/>
          <p:cNvSpPr/>
          <p:nvPr/>
        </p:nvSpPr>
        <p:spPr>
          <a:xfrm>
            <a:off x="142494" y="4621313"/>
            <a:ext cx="3216463" cy="2176781"/>
          </a:xfrm>
          <a:prstGeom prst="roundRect">
            <a:avLst/>
          </a:prstGeom>
          <a:solidFill>
            <a:srgbClr val="B04D9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42494" y="4744992"/>
            <a:ext cx="3216463" cy="1938992"/>
          </a:xfrm>
          <a:prstGeom prst="rect">
            <a:avLst/>
          </a:prstGeom>
        </p:spPr>
        <p:txBody>
          <a:bodyPr wrap="square">
            <a:spAutoFit/>
          </a:bodyPr>
          <a:lstStyle/>
          <a:p>
            <a:pPr algn="just"/>
            <a:r>
              <a:rPr lang="fr-CA" sz="2400" dirty="0"/>
              <a:t>l’assomption qu’une personne </a:t>
            </a:r>
            <a:r>
              <a:rPr lang="fr-CA" sz="2400" dirty="0" err="1"/>
              <a:t>racialisée</a:t>
            </a:r>
            <a:r>
              <a:rPr lang="fr-CA" sz="2400" dirty="0"/>
              <a:t> occupe un poste de niveau inférieur à son poste réel</a:t>
            </a:r>
            <a:r>
              <a:rPr lang="en-CA" sz="2400" dirty="0"/>
              <a:t> </a:t>
            </a:r>
            <a:endParaRPr lang="en-US" sz="2400" dirty="0"/>
          </a:p>
        </p:txBody>
      </p:sp>
      <p:pic>
        <p:nvPicPr>
          <p:cNvPr id="25" name="Picture 24"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8649" y="6260498"/>
            <a:ext cx="635024" cy="588302"/>
          </a:xfrm>
          <a:prstGeom prst="ellipse">
            <a:avLst/>
          </a:prstGeom>
        </p:spPr>
      </p:pic>
      <p:pic>
        <p:nvPicPr>
          <p:cNvPr id="5" name="Slide 27 - Work Environment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27807" y="6188494"/>
            <a:ext cx="609600" cy="609600"/>
          </a:xfrm>
          <a:prstGeom prst="rect">
            <a:avLst/>
          </a:prstGeom>
        </p:spPr>
      </p:pic>
    </p:spTree>
    <p:extLst>
      <p:ext uri="{BB962C8B-B14F-4D97-AF65-F5344CB8AC3E}">
        <p14:creationId xmlns:p14="http://schemas.microsoft.com/office/powerpoint/2010/main" val="380379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EAA506-62EB-4162-9ED0-5CA762107217}"/>
              </a:ext>
            </a:extLst>
          </p:cNvPr>
          <p:cNvSpPr txBox="1"/>
          <p:nvPr/>
        </p:nvSpPr>
        <p:spPr>
          <a:xfrm>
            <a:off x="108359" y="110028"/>
            <a:ext cx="7628414" cy="1197343"/>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3" name="Rectangle 2">
            <a:extLst>
              <a:ext uri="{FF2B5EF4-FFF2-40B4-BE49-F238E27FC236}">
                <a16:creationId xmlns:a16="http://schemas.microsoft.com/office/drawing/2014/main" id="{BEB3BD5B-BFA4-404A-BA02-559AC718031F}"/>
              </a:ext>
            </a:extLst>
          </p:cNvPr>
          <p:cNvSpPr/>
          <p:nvPr/>
        </p:nvSpPr>
        <p:spPr>
          <a:xfrm>
            <a:off x="200938" y="716956"/>
            <a:ext cx="7083813" cy="147797"/>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143966" y="949417"/>
            <a:ext cx="6338582" cy="1015663"/>
          </a:xfrm>
          <a:prstGeom prst="rect">
            <a:avLst/>
          </a:prstGeom>
        </p:spPr>
        <p:txBody>
          <a:bodyPr wrap="square">
            <a:spAutoFit/>
          </a:bodyPr>
          <a:lstStyle/>
          <a:p>
            <a:r>
              <a:rPr lang="fr-CA" sz="2400" b="1" dirty="0">
                <a:latin typeface="Arial Hebrew Scholar"/>
                <a:cs typeface="Arial Hebrew Scholar"/>
              </a:rPr>
              <a:t> Le racisme et ses manifestations</a:t>
            </a:r>
            <a:r>
              <a:rPr lang="en-CA" sz="2400" dirty="0">
                <a:latin typeface="Arial Hebrew Scholar"/>
                <a:cs typeface="Arial Hebrew Scholar"/>
              </a:rPr>
              <a:t> </a:t>
            </a:r>
            <a:endParaRPr lang="fr-CA" sz="2400" b="1" dirty="0">
              <a:latin typeface="Arial Hebrew Scholar"/>
              <a:cs typeface="Arial Hebrew Scholar"/>
            </a:endParaRPr>
          </a:p>
          <a:p>
            <a:endParaRPr lang="fr-CA" b="1" dirty="0">
              <a:latin typeface="Arial Hebrew Scholar"/>
              <a:cs typeface="Arial Hebrew Scholar"/>
            </a:endParaRPr>
          </a:p>
          <a:p>
            <a:r>
              <a:rPr lang="fr-CA" b="1" dirty="0">
                <a:latin typeface="Arial Hebrew Scholar"/>
                <a:cs typeface="Arial Hebrew Scholar"/>
              </a:rPr>
              <a:t> </a:t>
            </a:r>
          </a:p>
        </p:txBody>
      </p:sp>
      <p:sp>
        <p:nvSpPr>
          <p:cNvPr id="14" name="Oval 13"/>
          <p:cNvSpPr/>
          <p:nvPr/>
        </p:nvSpPr>
        <p:spPr>
          <a:xfrm>
            <a:off x="7114572" y="675012"/>
            <a:ext cx="1914511" cy="1784587"/>
          </a:xfrm>
          <a:prstGeom prst="ellipse">
            <a:avLst/>
          </a:prstGeom>
          <a:solidFill>
            <a:schemeClr val="accent3">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198718" y="979868"/>
            <a:ext cx="1742971" cy="954107"/>
          </a:xfrm>
          <a:prstGeom prst="rect">
            <a:avLst/>
          </a:prstGeom>
          <a:noFill/>
        </p:spPr>
        <p:txBody>
          <a:bodyPr wrap="square" rtlCol="0">
            <a:spAutoFit/>
          </a:bodyPr>
          <a:lstStyle/>
          <a:p>
            <a:pPr algn="ctr"/>
            <a:r>
              <a:rPr lang="en-US" sz="2800" dirty="0" err="1"/>
              <a:t>Biens</a:t>
            </a:r>
            <a:r>
              <a:rPr lang="en-US" sz="2800" dirty="0"/>
              <a:t> et services</a:t>
            </a:r>
          </a:p>
        </p:txBody>
      </p:sp>
      <p:sp>
        <p:nvSpPr>
          <p:cNvPr id="12" name="Rounded Rectangle 11"/>
          <p:cNvSpPr/>
          <p:nvPr/>
        </p:nvSpPr>
        <p:spPr>
          <a:xfrm>
            <a:off x="142494" y="1540040"/>
            <a:ext cx="6525213" cy="2244806"/>
          </a:xfrm>
          <a:prstGeom prst="roundRect">
            <a:avLst/>
          </a:prstGeom>
          <a:solidFill>
            <a:srgbClr val="FFBF9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29125" y="1822650"/>
            <a:ext cx="6003541" cy="1569660"/>
          </a:xfrm>
          <a:prstGeom prst="rect">
            <a:avLst/>
          </a:prstGeom>
        </p:spPr>
        <p:txBody>
          <a:bodyPr wrap="square">
            <a:spAutoFit/>
          </a:bodyPr>
          <a:lstStyle/>
          <a:p>
            <a:pPr algn="ctr"/>
            <a:r>
              <a:rPr lang="fr-CA" sz="3200" dirty="0"/>
              <a:t>Parmi les Canadiens rapportant des incidents de discrimination raciale </a:t>
            </a:r>
            <a:endParaRPr lang="en-US" sz="3200" dirty="0"/>
          </a:p>
        </p:txBody>
      </p:sp>
      <p:sp>
        <p:nvSpPr>
          <p:cNvPr id="18" name="Rounded Rectangle 17"/>
          <p:cNvSpPr/>
          <p:nvPr/>
        </p:nvSpPr>
        <p:spPr>
          <a:xfrm>
            <a:off x="107797" y="4128030"/>
            <a:ext cx="2044252" cy="2729969"/>
          </a:xfrm>
          <a:prstGeom prst="roundRect">
            <a:avLst/>
          </a:prstGeom>
          <a:solidFill>
            <a:srgbClr val="B04D9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a:stCxn id="14" idx="2"/>
            <a:endCxn id="12" idx="0"/>
          </p:cNvCxnSpPr>
          <p:nvPr/>
        </p:nvCxnSpPr>
        <p:spPr>
          <a:xfrm flipH="1">
            <a:off x="6559923" y="1574427"/>
            <a:ext cx="547528" cy="12617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405101" y="3784846"/>
            <a:ext cx="0" cy="34318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18" idx="0"/>
          </p:cNvCxnSpPr>
          <p:nvPr/>
        </p:nvCxnSpPr>
        <p:spPr>
          <a:xfrm flipH="1">
            <a:off x="1129923" y="3784846"/>
            <a:ext cx="352400" cy="34318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617644" y="3631209"/>
            <a:ext cx="580626" cy="60266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142494" y="4216334"/>
            <a:ext cx="2281556" cy="2308324"/>
          </a:xfrm>
          <a:prstGeom prst="rect">
            <a:avLst/>
          </a:prstGeom>
        </p:spPr>
        <p:txBody>
          <a:bodyPr wrap="square">
            <a:spAutoFit/>
          </a:bodyPr>
          <a:lstStyle/>
          <a:p>
            <a:r>
              <a:rPr lang="fr-CA" sz="2400" dirty="0"/>
              <a:t>28% de ces évènements</a:t>
            </a:r>
          </a:p>
          <a:p>
            <a:r>
              <a:rPr lang="fr-CA" sz="2400" dirty="0"/>
              <a:t>ont eu lieu </a:t>
            </a:r>
          </a:p>
          <a:p>
            <a:r>
              <a:rPr lang="fr-CA" sz="2400" dirty="0"/>
              <a:t>dans des magasins ou restaurants</a:t>
            </a:r>
            <a:r>
              <a:rPr lang="en-CA" sz="2400" dirty="0"/>
              <a:t> </a:t>
            </a:r>
            <a:endParaRPr lang="en-US" sz="2400" dirty="0"/>
          </a:p>
        </p:txBody>
      </p:sp>
      <p:sp>
        <p:nvSpPr>
          <p:cNvPr id="50" name="Rounded Rectangle 49"/>
          <p:cNvSpPr/>
          <p:nvPr/>
        </p:nvSpPr>
        <p:spPr>
          <a:xfrm>
            <a:off x="2389351" y="4128030"/>
            <a:ext cx="2044252" cy="2729969"/>
          </a:xfrm>
          <a:prstGeom prst="roundRect">
            <a:avLst/>
          </a:prstGeom>
          <a:solidFill>
            <a:srgbClr val="B04D9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p:cNvSpPr/>
          <p:nvPr/>
        </p:nvSpPr>
        <p:spPr>
          <a:xfrm>
            <a:off x="4640818" y="4128031"/>
            <a:ext cx="2044252" cy="2729969"/>
          </a:xfrm>
          <a:prstGeom prst="roundRect">
            <a:avLst/>
          </a:prstGeom>
          <a:solidFill>
            <a:srgbClr val="B04D9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p:nvPr/>
        </p:nvSpPr>
        <p:spPr>
          <a:xfrm>
            <a:off x="6980686" y="4128031"/>
            <a:ext cx="2044252" cy="2729969"/>
          </a:xfrm>
          <a:prstGeom prst="roundRect">
            <a:avLst/>
          </a:prstGeom>
          <a:solidFill>
            <a:srgbClr val="B04D9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5638990" y="3784845"/>
            <a:ext cx="0" cy="34318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2492448" y="4251519"/>
            <a:ext cx="1825305" cy="1569660"/>
          </a:xfrm>
          <a:prstGeom prst="rect">
            <a:avLst/>
          </a:prstGeom>
          <a:noFill/>
        </p:spPr>
        <p:txBody>
          <a:bodyPr wrap="square" rtlCol="0">
            <a:spAutoFit/>
          </a:bodyPr>
          <a:lstStyle/>
          <a:p>
            <a:r>
              <a:rPr lang="fr-CA" sz="2400" dirty="0"/>
              <a:t>19% lors de l’utilisation de transport en commun</a:t>
            </a:r>
            <a:r>
              <a:rPr lang="en-CA" sz="2400" dirty="0"/>
              <a:t> </a:t>
            </a:r>
            <a:endParaRPr lang="en-US" sz="2400" dirty="0"/>
          </a:p>
        </p:txBody>
      </p:sp>
      <p:pic>
        <p:nvPicPr>
          <p:cNvPr id="61" name="Picture 60"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9411" y="6093181"/>
            <a:ext cx="804589" cy="764818"/>
          </a:xfrm>
          <a:prstGeom prst="ellipse">
            <a:avLst/>
          </a:prstGeom>
        </p:spPr>
      </p:pic>
      <p:sp>
        <p:nvSpPr>
          <p:cNvPr id="62" name="TextBox 61"/>
          <p:cNvSpPr txBox="1"/>
          <p:nvPr/>
        </p:nvSpPr>
        <p:spPr>
          <a:xfrm>
            <a:off x="4746812" y="4251519"/>
            <a:ext cx="1784355" cy="1569660"/>
          </a:xfrm>
          <a:prstGeom prst="rect">
            <a:avLst/>
          </a:prstGeom>
          <a:noFill/>
        </p:spPr>
        <p:txBody>
          <a:bodyPr wrap="square" rtlCol="0">
            <a:spAutoFit/>
          </a:bodyPr>
          <a:lstStyle/>
          <a:p>
            <a:pPr algn="just"/>
            <a:r>
              <a:rPr lang="fr-CA" sz="2400" dirty="0"/>
              <a:t>16% lors de l’utilisation de services publics </a:t>
            </a:r>
            <a:endParaRPr lang="en-US" sz="2400" dirty="0"/>
          </a:p>
        </p:txBody>
      </p:sp>
      <p:sp>
        <p:nvSpPr>
          <p:cNvPr id="64" name="Rectangle 63"/>
          <p:cNvSpPr/>
          <p:nvPr/>
        </p:nvSpPr>
        <p:spPr>
          <a:xfrm>
            <a:off x="6970830" y="4233877"/>
            <a:ext cx="1961446" cy="1938992"/>
          </a:xfrm>
          <a:prstGeom prst="rect">
            <a:avLst/>
          </a:prstGeom>
        </p:spPr>
        <p:txBody>
          <a:bodyPr wrap="square">
            <a:spAutoFit/>
          </a:bodyPr>
          <a:lstStyle/>
          <a:p>
            <a:r>
              <a:rPr lang="fr-CA" sz="2400" dirty="0"/>
              <a:t>12% lors d’interactions avec la police et le système judiciaire </a:t>
            </a:r>
            <a:endParaRPr lang="en-US" sz="2400" dirty="0"/>
          </a:p>
        </p:txBody>
      </p:sp>
      <p:pic>
        <p:nvPicPr>
          <p:cNvPr id="4" name="Slide 28 - Goods and Services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16956" y="5944667"/>
            <a:ext cx="609600" cy="609600"/>
          </a:xfrm>
          <a:prstGeom prst="rect">
            <a:avLst/>
          </a:prstGeom>
        </p:spPr>
      </p:pic>
    </p:spTree>
    <p:extLst>
      <p:ext uri="{BB962C8B-B14F-4D97-AF65-F5344CB8AC3E}">
        <p14:creationId xmlns:p14="http://schemas.microsoft.com/office/powerpoint/2010/main" val="126477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575402" y="2090478"/>
            <a:ext cx="3774903" cy="1534780"/>
          </a:xfrm>
          <a:prstGeom prst="ellipse">
            <a:avLst/>
          </a:prstGeom>
          <a:solidFill>
            <a:srgbClr val="FFBF9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932742" y="2596258"/>
            <a:ext cx="3024944" cy="523220"/>
          </a:xfrm>
          <a:prstGeom prst="rect">
            <a:avLst/>
          </a:prstGeom>
          <a:noFill/>
        </p:spPr>
        <p:txBody>
          <a:bodyPr wrap="square" rtlCol="0">
            <a:spAutoFit/>
          </a:bodyPr>
          <a:lstStyle/>
          <a:p>
            <a:pPr algn="ctr"/>
            <a:r>
              <a:rPr lang="en-US" sz="2800" dirty="0"/>
              <a:t>Services de santé</a:t>
            </a:r>
          </a:p>
        </p:txBody>
      </p:sp>
      <p:cxnSp>
        <p:nvCxnSpPr>
          <p:cNvPr id="7" name="Straight Connector 6"/>
          <p:cNvCxnSpPr/>
          <p:nvPr/>
        </p:nvCxnSpPr>
        <p:spPr>
          <a:xfrm flipV="1">
            <a:off x="4829521" y="1705649"/>
            <a:ext cx="0" cy="38482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2" idx="2"/>
          </p:cNvCxnSpPr>
          <p:nvPr/>
        </p:nvCxnSpPr>
        <p:spPr>
          <a:xfrm flipH="1">
            <a:off x="1721027" y="2857868"/>
            <a:ext cx="854375" cy="26161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29" idx="2"/>
          </p:cNvCxnSpPr>
          <p:nvPr/>
        </p:nvCxnSpPr>
        <p:spPr>
          <a:xfrm flipV="1">
            <a:off x="6145179" y="2159292"/>
            <a:ext cx="766825" cy="31401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2" idx="1"/>
            <a:endCxn id="26" idx="5"/>
          </p:cNvCxnSpPr>
          <p:nvPr/>
        </p:nvCxnSpPr>
        <p:spPr>
          <a:xfrm flipH="1" flipV="1">
            <a:off x="1917455" y="1705649"/>
            <a:ext cx="1210769" cy="60959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31" idx="0"/>
          </p:cNvCxnSpPr>
          <p:nvPr/>
        </p:nvCxnSpPr>
        <p:spPr>
          <a:xfrm>
            <a:off x="4054222" y="3625258"/>
            <a:ext cx="0" cy="6776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145179" y="3230616"/>
            <a:ext cx="893077" cy="79270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36088" y="395631"/>
            <a:ext cx="2204159" cy="1534781"/>
          </a:xfrm>
          <a:prstGeom prst="ellipse">
            <a:avLst/>
          </a:prstGeom>
          <a:solidFill>
            <a:srgbClr val="91DFF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344095" y="170868"/>
            <a:ext cx="3399734" cy="1534781"/>
          </a:xfrm>
          <a:prstGeom prst="ellipse">
            <a:avLst/>
          </a:prstGeom>
          <a:solidFill>
            <a:srgbClr val="91DFF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912004" y="1391901"/>
            <a:ext cx="2081489" cy="1534781"/>
          </a:xfrm>
          <a:prstGeom prst="ellipse">
            <a:avLst/>
          </a:prstGeom>
          <a:solidFill>
            <a:schemeClr val="accent3">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013477" y="4302944"/>
            <a:ext cx="2081489" cy="1534781"/>
          </a:xfrm>
          <a:prstGeom prst="ellipse">
            <a:avLst/>
          </a:prstGeom>
          <a:solidFill>
            <a:srgbClr val="91DFF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145179" y="4023317"/>
            <a:ext cx="2081489" cy="1534781"/>
          </a:xfrm>
          <a:prstGeom prst="ellipse">
            <a:avLst/>
          </a:prstGeom>
          <a:solidFill>
            <a:srgbClr val="91DFF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5651" y="2899368"/>
            <a:ext cx="2081489" cy="1684730"/>
          </a:xfrm>
          <a:prstGeom prst="ellipse">
            <a:avLst/>
          </a:prstGeom>
          <a:solidFill>
            <a:srgbClr val="91DFF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0" y="822013"/>
            <a:ext cx="2235637" cy="707886"/>
          </a:xfrm>
          <a:prstGeom prst="rect">
            <a:avLst/>
          </a:prstGeom>
        </p:spPr>
        <p:txBody>
          <a:bodyPr wrap="square">
            <a:spAutoFit/>
          </a:bodyPr>
          <a:lstStyle/>
          <a:p>
            <a:pPr algn="ctr"/>
            <a:r>
              <a:rPr lang="fr-CA" sz="2000" i="1" dirty="0"/>
              <a:t>Le traumatisme socialement infligé</a:t>
            </a:r>
            <a:r>
              <a:rPr lang="fr-CA" sz="2000" dirty="0"/>
              <a:t> </a:t>
            </a:r>
            <a:endParaRPr lang="en-US" sz="2000" dirty="0"/>
          </a:p>
        </p:txBody>
      </p:sp>
      <p:sp>
        <p:nvSpPr>
          <p:cNvPr id="39" name="Rectangle 38"/>
          <p:cNvSpPr/>
          <p:nvPr/>
        </p:nvSpPr>
        <p:spPr>
          <a:xfrm>
            <a:off x="3569693" y="395631"/>
            <a:ext cx="2810342" cy="1015663"/>
          </a:xfrm>
          <a:prstGeom prst="rect">
            <a:avLst/>
          </a:prstGeom>
        </p:spPr>
        <p:txBody>
          <a:bodyPr wrap="square">
            <a:spAutoFit/>
          </a:bodyPr>
          <a:lstStyle/>
          <a:p>
            <a:pPr algn="ctr"/>
            <a:r>
              <a:rPr lang="fr-CA" sz="2000" i="1" dirty="0"/>
              <a:t>La commercialisation ciblée de produits pouvant nuire à la santé </a:t>
            </a:r>
            <a:endParaRPr lang="en-US" sz="2000" dirty="0"/>
          </a:p>
        </p:txBody>
      </p:sp>
      <p:sp>
        <p:nvSpPr>
          <p:cNvPr id="40" name="Rectangle 39"/>
          <p:cNvSpPr/>
          <p:nvPr/>
        </p:nvSpPr>
        <p:spPr>
          <a:xfrm>
            <a:off x="7038256" y="1491030"/>
            <a:ext cx="1922733" cy="1323439"/>
          </a:xfrm>
          <a:prstGeom prst="rect">
            <a:avLst/>
          </a:prstGeom>
        </p:spPr>
        <p:txBody>
          <a:bodyPr wrap="square">
            <a:spAutoFit/>
          </a:bodyPr>
          <a:lstStyle/>
          <a:p>
            <a:pPr algn="ctr"/>
            <a:r>
              <a:rPr lang="fr-CA" sz="2000" i="1" dirty="0"/>
              <a:t>Les soins médicaux inadéquats ou dégradants</a:t>
            </a:r>
            <a:r>
              <a:rPr lang="fr-CA" sz="2000" dirty="0"/>
              <a:t> </a:t>
            </a:r>
            <a:r>
              <a:rPr lang="fr-CA" dirty="0"/>
              <a:t> </a:t>
            </a:r>
            <a:endParaRPr lang="en-US" dirty="0"/>
          </a:p>
        </p:txBody>
      </p:sp>
      <p:sp>
        <p:nvSpPr>
          <p:cNvPr id="41" name="Rectangle 40"/>
          <p:cNvSpPr/>
          <p:nvPr/>
        </p:nvSpPr>
        <p:spPr>
          <a:xfrm>
            <a:off x="36088" y="3060709"/>
            <a:ext cx="2133600" cy="1323439"/>
          </a:xfrm>
          <a:prstGeom prst="rect">
            <a:avLst/>
          </a:prstGeom>
        </p:spPr>
        <p:txBody>
          <a:bodyPr wrap="square">
            <a:spAutoFit/>
          </a:bodyPr>
          <a:lstStyle/>
          <a:p>
            <a:pPr algn="ctr"/>
            <a:r>
              <a:rPr lang="fr-CA" sz="2000" i="1" dirty="0"/>
              <a:t>Les substances toxiques et conditions de vie dangereuses</a:t>
            </a:r>
            <a:r>
              <a:rPr lang="fr-CA" dirty="0"/>
              <a:t>  </a:t>
            </a:r>
            <a:endParaRPr lang="en-US" dirty="0"/>
          </a:p>
        </p:txBody>
      </p:sp>
      <p:sp>
        <p:nvSpPr>
          <p:cNvPr id="43" name="Rectangle 42"/>
          <p:cNvSpPr/>
          <p:nvPr/>
        </p:nvSpPr>
        <p:spPr>
          <a:xfrm>
            <a:off x="3013477" y="4542435"/>
            <a:ext cx="1935396" cy="1015663"/>
          </a:xfrm>
          <a:prstGeom prst="rect">
            <a:avLst/>
          </a:prstGeom>
        </p:spPr>
        <p:txBody>
          <a:bodyPr wrap="square">
            <a:spAutoFit/>
          </a:bodyPr>
          <a:lstStyle/>
          <a:p>
            <a:pPr algn="ctr"/>
            <a:r>
              <a:rPr lang="fr-CA" sz="2000" i="1" dirty="0"/>
              <a:t>La privation économique et sociale</a:t>
            </a:r>
            <a:r>
              <a:rPr lang="fr-CA" dirty="0"/>
              <a:t> </a:t>
            </a:r>
            <a:r>
              <a:rPr lang="en-CA" dirty="0"/>
              <a:t> </a:t>
            </a:r>
            <a:endParaRPr lang="en-US" dirty="0"/>
          </a:p>
        </p:txBody>
      </p:sp>
      <p:sp>
        <p:nvSpPr>
          <p:cNvPr id="49" name="Rectangle 48"/>
          <p:cNvSpPr/>
          <p:nvPr/>
        </p:nvSpPr>
        <p:spPr>
          <a:xfrm>
            <a:off x="6271432" y="4302944"/>
            <a:ext cx="1828984" cy="923330"/>
          </a:xfrm>
          <a:prstGeom prst="rect">
            <a:avLst/>
          </a:prstGeom>
        </p:spPr>
        <p:txBody>
          <a:bodyPr wrap="square">
            <a:spAutoFit/>
          </a:bodyPr>
          <a:lstStyle/>
          <a:p>
            <a:pPr algn="ctr"/>
            <a:r>
              <a:rPr lang="fr-CA" i="1" dirty="0"/>
              <a:t>La dégradation des écosystèmes</a:t>
            </a:r>
            <a:r>
              <a:rPr lang="fr-CA" dirty="0"/>
              <a:t> </a:t>
            </a:r>
            <a:endParaRPr lang="en-US" dirty="0"/>
          </a:p>
        </p:txBody>
      </p:sp>
    </p:spTree>
    <p:extLst>
      <p:ext uri="{BB962C8B-B14F-4D97-AF65-F5344CB8AC3E}">
        <p14:creationId xmlns:p14="http://schemas.microsoft.com/office/powerpoint/2010/main" val="4126124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8705" y="81608"/>
            <a:ext cx="5222587" cy="995467"/>
          </a:xfrm>
          <a:prstGeom prst="rect">
            <a:avLst/>
          </a:prstGeom>
          <a:solidFill>
            <a:srgbClr val="FDB3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accent4">
                  <a:lumMod val="40000"/>
                  <a:lumOff val="60000"/>
                </a:schemeClr>
              </a:solidFill>
            </a:endParaRPr>
          </a:p>
        </p:txBody>
      </p:sp>
      <p:sp>
        <p:nvSpPr>
          <p:cNvPr id="2" name="Title 1"/>
          <p:cNvSpPr>
            <a:spLocks noGrp="1"/>
          </p:cNvSpPr>
          <p:nvPr>
            <p:ph type="title"/>
          </p:nvPr>
        </p:nvSpPr>
        <p:spPr>
          <a:xfrm>
            <a:off x="1235368" y="183611"/>
            <a:ext cx="8231847" cy="930202"/>
          </a:xfrm>
        </p:spPr>
        <p:txBody>
          <a:bodyPr>
            <a:normAutofit/>
          </a:bodyPr>
          <a:lstStyle/>
          <a:p>
            <a:r>
              <a:rPr lang="fr-CA" sz="4400" dirty="0">
                <a:latin typeface="Arial Hebrew Scholar"/>
                <a:cs typeface="Arial Hebrew Scholar"/>
              </a:rPr>
              <a:t>MODULE 1 </a:t>
            </a:r>
          </a:p>
        </p:txBody>
      </p:sp>
      <p:sp>
        <p:nvSpPr>
          <p:cNvPr id="4" name="TextBox 3"/>
          <p:cNvSpPr txBox="1"/>
          <p:nvPr/>
        </p:nvSpPr>
        <p:spPr>
          <a:xfrm>
            <a:off x="1152763" y="1190005"/>
            <a:ext cx="4612853" cy="477054"/>
          </a:xfrm>
          <a:prstGeom prst="rect">
            <a:avLst/>
          </a:prstGeom>
          <a:solidFill>
            <a:srgbClr val="B13696">
              <a:alpha val="82000"/>
            </a:srgbClr>
          </a:solidFill>
        </p:spPr>
        <p:txBody>
          <a:bodyPr wrap="square" rtlCol="0">
            <a:spAutoFit/>
          </a:bodyPr>
          <a:lstStyle/>
          <a:p>
            <a:r>
              <a:rPr lang="fr-CA" sz="2500" dirty="0"/>
              <a:t>QU’APPRENDRONS-NOUS ? </a:t>
            </a:r>
          </a:p>
        </p:txBody>
      </p:sp>
      <p:graphicFrame>
        <p:nvGraphicFramePr>
          <p:cNvPr id="10" name="Content Placeholder 27"/>
          <p:cNvGraphicFramePr>
            <a:graphicFrameLocks noGrp="1"/>
          </p:cNvGraphicFramePr>
          <p:nvPr>
            <p:ph idx="1"/>
            <p:extLst>
              <p:ext uri="{D42A27DB-BD31-4B8C-83A1-F6EECF244321}">
                <p14:modId xmlns:p14="http://schemas.microsoft.com/office/powerpoint/2010/main" val="499708381"/>
              </p:ext>
            </p:extLst>
          </p:nvPr>
        </p:nvGraphicFramePr>
        <p:xfrm>
          <a:off x="0" y="1860099"/>
          <a:ext cx="9144000" cy="31297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8553" y="5807584"/>
            <a:ext cx="821424" cy="821424"/>
          </a:xfrm>
          <a:prstGeom prst="ellipse">
            <a:avLst/>
          </a:prstGeom>
        </p:spPr>
      </p:pic>
      <p:pic>
        <p:nvPicPr>
          <p:cNvPr id="3" name="Picture 2"/>
          <p:cNvPicPr>
            <a:picLocks noChangeAspect="1"/>
          </p:cNvPicPr>
          <p:nvPr/>
        </p:nvPicPr>
        <p:blipFill>
          <a:blip r:embed="rId10"/>
          <a:stretch>
            <a:fillRect/>
          </a:stretch>
        </p:blipFill>
        <p:spPr>
          <a:xfrm>
            <a:off x="5892249" y="0"/>
            <a:ext cx="2941328" cy="1860099"/>
          </a:xfrm>
          <a:prstGeom prst="rect">
            <a:avLst/>
          </a:prstGeom>
        </p:spPr>
      </p:pic>
      <p:pic>
        <p:nvPicPr>
          <p:cNvPr id="6" name="Slide 3 - Learning Objectives2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135225" y="5431324"/>
            <a:ext cx="609600" cy="609600"/>
          </a:xfrm>
          <a:prstGeom prst="rect">
            <a:avLst/>
          </a:prstGeom>
        </p:spPr>
      </p:pic>
    </p:spTree>
    <p:extLst>
      <p:ext uri="{BB962C8B-B14F-4D97-AF65-F5344CB8AC3E}">
        <p14:creationId xmlns:p14="http://schemas.microsoft.com/office/powerpoint/2010/main" val="80316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 design (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25412"/>
          </a:xfrm>
          <a:prstGeom prst="rect">
            <a:avLst/>
          </a:prstGeom>
        </p:spPr>
      </p:pic>
    </p:spTree>
    <p:extLst>
      <p:ext uri="{BB962C8B-B14F-4D97-AF65-F5344CB8AC3E}">
        <p14:creationId xmlns:p14="http://schemas.microsoft.com/office/powerpoint/2010/main" val="1075056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04D9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0DEEA3-A41D-4FCE-8A27-6A7EA054278C}"/>
              </a:ext>
            </a:extLst>
          </p:cNvPr>
          <p:cNvSpPr>
            <a:spLocks noGrp="1"/>
          </p:cNvSpPr>
          <p:nvPr>
            <p:ph type="sldNum" sz="quarter" idx="12"/>
          </p:nvPr>
        </p:nvSpPr>
        <p:spPr/>
        <p:txBody>
          <a:bodyPr/>
          <a:lstStyle/>
          <a:p>
            <a:fld id="{B1AE3DB6-0711-4404-8FC5-69EEA38F3786}" type="slidenum">
              <a:rPr lang="en-CA" smtClean="0"/>
              <a:t>4</a:t>
            </a:fld>
            <a:endParaRPr lang="en-CA"/>
          </a:p>
        </p:txBody>
      </p:sp>
      <p:sp>
        <p:nvSpPr>
          <p:cNvPr id="2" name="Rectangle 1"/>
          <p:cNvSpPr/>
          <p:nvPr/>
        </p:nvSpPr>
        <p:spPr>
          <a:xfrm>
            <a:off x="0" y="0"/>
            <a:ext cx="9144000" cy="6858000"/>
          </a:xfrm>
          <a:prstGeom prst="rect">
            <a:avLst/>
          </a:prstGeom>
          <a:solidFill>
            <a:srgbClr val="B04D92"/>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A">
              <a:solidFill>
                <a:schemeClr val="accent4">
                  <a:lumMod val="60000"/>
                  <a:lumOff val="40000"/>
                </a:schemeClr>
              </a:solidFill>
            </a:endParaRPr>
          </a:p>
        </p:txBody>
      </p:sp>
      <p:pic>
        <p:nvPicPr>
          <p:cNvPr id="8" name="Picture 7" descr="A picture containing drawing&#10;&#10;Description automatically generated">
            <a:extLst>
              <a:ext uri="{FF2B5EF4-FFF2-40B4-BE49-F238E27FC236}">
                <a16:creationId xmlns:a16="http://schemas.microsoft.com/office/drawing/2014/main" id="{F6E8E0AF-AFD9-4BB3-8FCC-674A07021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8689" y="5648327"/>
            <a:ext cx="975697" cy="1047052"/>
          </a:xfrm>
          <a:prstGeom prst="ellipse">
            <a:avLst/>
          </a:prstGeom>
        </p:spPr>
      </p:pic>
      <p:sp>
        <p:nvSpPr>
          <p:cNvPr id="9" name="Oval 8">
            <a:extLst>
              <a:ext uri="{FF2B5EF4-FFF2-40B4-BE49-F238E27FC236}">
                <a16:creationId xmlns:a16="http://schemas.microsoft.com/office/drawing/2014/main" id="{5488E0AE-D533-4B62-A939-4FA97C382DCD}"/>
              </a:ext>
            </a:extLst>
          </p:cNvPr>
          <p:cNvSpPr/>
          <p:nvPr/>
        </p:nvSpPr>
        <p:spPr>
          <a:xfrm>
            <a:off x="5549973" y="713676"/>
            <a:ext cx="1048062" cy="114899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2405" tIns="66203" rIns="132405" bIns="66203" rtlCol="0" anchor="ctr"/>
          <a:lstStyle/>
          <a:p>
            <a:pPr algn="ctr"/>
            <a:endParaRPr lang="en-CA"/>
          </a:p>
        </p:txBody>
      </p:sp>
      <p:sp>
        <p:nvSpPr>
          <p:cNvPr id="10" name="TextBox 9">
            <a:extLst>
              <a:ext uri="{FF2B5EF4-FFF2-40B4-BE49-F238E27FC236}">
                <a16:creationId xmlns:a16="http://schemas.microsoft.com/office/drawing/2014/main" id="{AD555B7A-A83C-4C2D-A6F3-7403EA15A686}"/>
              </a:ext>
            </a:extLst>
          </p:cNvPr>
          <p:cNvSpPr txBox="1"/>
          <p:nvPr/>
        </p:nvSpPr>
        <p:spPr>
          <a:xfrm>
            <a:off x="2243154" y="810029"/>
            <a:ext cx="4804142" cy="933918"/>
          </a:xfrm>
          <a:prstGeom prst="rect">
            <a:avLst/>
          </a:prstGeom>
          <a:noFill/>
        </p:spPr>
        <p:txBody>
          <a:bodyPr wrap="square" lIns="132405" tIns="66203" rIns="132405" bIns="66203" rtlCol="0">
            <a:spAutoFit/>
          </a:bodyPr>
          <a:lstStyle/>
          <a:p>
            <a:r>
              <a:rPr lang="fr-CA" sz="5200" b="1" dirty="0">
                <a:latin typeface="Abadi" panose="020B0604020202020204" pitchFamily="34" charset="0"/>
              </a:rPr>
              <a:t>SECTION   1</a:t>
            </a:r>
            <a:endParaRPr lang="en-CA" sz="5200" b="1" dirty="0">
              <a:latin typeface="Abadi" panose="020B0604020202020204" pitchFamily="34" charset="0"/>
            </a:endParaRPr>
          </a:p>
        </p:txBody>
      </p:sp>
      <p:sp>
        <p:nvSpPr>
          <p:cNvPr id="7" name="TextBox 6">
            <a:extLst>
              <a:ext uri="{FF2B5EF4-FFF2-40B4-BE49-F238E27FC236}">
                <a16:creationId xmlns:a16="http://schemas.microsoft.com/office/drawing/2014/main" id="{C954C697-83C8-4C1C-BE0C-923044539529}"/>
              </a:ext>
            </a:extLst>
          </p:cNvPr>
          <p:cNvSpPr txBox="1"/>
          <p:nvPr/>
        </p:nvSpPr>
        <p:spPr>
          <a:xfrm>
            <a:off x="1145308" y="4401601"/>
            <a:ext cx="6853381" cy="764641"/>
          </a:xfrm>
          <a:prstGeom prst="rect">
            <a:avLst/>
          </a:prstGeom>
          <a:solidFill>
            <a:srgbClr val="B04D92"/>
          </a:solidFill>
        </p:spPr>
        <p:txBody>
          <a:bodyPr wrap="square" lIns="132405" tIns="66203" rIns="132405" bIns="66203">
            <a:spAutoFit/>
          </a:bodyPr>
          <a:lstStyle/>
          <a:p>
            <a:pPr lvl="0"/>
            <a:endParaRPr lang="en-US" sz="4100" b="1" dirty="0">
              <a:solidFill>
                <a:schemeClr val="accent6">
                  <a:lumMod val="20000"/>
                  <a:lumOff val="80000"/>
                </a:schemeClr>
              </a:solidFill>
              <a:highlight>
                <a:srgbClr val="000000"/>
              </a:highlight>
              <a:latin typeface="Abadi" panose="020B0604020104020204" pitchFamily="34" charset="0"/>
            </a:endParaRPr>
          </a:p>
        </p:txBody>
      </p:sp>
      <p:pic>
        <p:nvPicPr>
          <p:cNvPr id="3" name="Picture 2" descr="Screen Shot 2020-08-31 at 12.08.56 PM.png"/>
          <p:cNvPicPr>
            <a:picLocks noChangeAspect="1"/>
          </p:cNvPicPr>
          <p:nvPr/>
        </p:nvPicPr>
        <p:blipFill>
          <a:blip r:embed="rId3">
            <a:extLst>
              <a:ext uri="{BEBA8EAE-BF5A-486C-A8C5-ECC9F3942E4B}">
                <a14:imgProps xmlns:a14="http://schemas.microsoft.com/office/drawing/2010/main">
                  <a14:imgLayer r:embed="rId4">
                    <a14:imgEffect>
                      <a14:backgroundRemoval t="7373" b="89862" l="10000" r="100000"/>
                    </a14:imgEffect>
                  </a14:imgLayer>
                </a14:imgProps>
              </a:ext>
              <a:ext uri="{28A0092B-C50C-407E-A947-70E740481C1C}">
                <a14:useLocalDpi xmlns:a14="http://schemas.microsoft.com/office/drawing/2010/main" val="0"/>
              </a:ext>
            </a:extLst>
          </a:blip>
          <a:stretch>
            <a:fillRect/>
          </a:stretch>
        </p:blipFill>
        <p:spPr>
          <a:xfrm>
            <a:off x="2783130" y="2206661"/>
            <a:ext cx="3048000" cy="2755900"/>
          </a:xfrm>
          <a:prstGeom prst="rect">
            <a:avLst/>
          </a:prstGeom>
        </p:spPr>
      </p:pic>
    </p:spTree>
    <p:extLst>
      <p:ext uri="{BB962C8B-B14F-4D97-AF65-F5344CB8AC3E}">
        <p14:creationId xmlns:p14="http://schemas.microsoft.com/office/powerpoint/2010/main" val="3863859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2645"/>
            <a:ext cx="7842898" cy="723885"/>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pic>
        <p:nvPicPr>
          <p:cNvPr id="4" name="Picture 3"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8553" y="5807584"/>
            <a:ext cx="821424" cy="821424"/>
          </a:xfrm>
          <a:prstGeom prst="ellipse">
            <a:avLst/>
          </a:prstGeom>
        </p:spPr>
      </p:pic>
      <p:sp>
        <p:nvSpPr>
          <p:cNvPr id="2" name="Rectangle 1">
            <a:extLst>
              <a:ext uri="{FF2B5EF4-FFF2-40B4-BE49-F238E27FC236}">
                <a16:creationId xmlns:a16="http://schemas.microsoft.com/office/drawing/2014/main" id="{021A3643-B23C-4507-84E3-AA08F7132365}"/>
              </a:ext>
            </a:extLst>
          </p:cNvPr>
          <p:cNvSpPr/>
          <p:nvPr/>
        </p:nvSpPr>
        <p:spPr>
          <a:xfrm>
            <a:off x="134358" y="473328"/>
            <a:ext cx="6440914" cy="187912"/>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Folded Corner 2"/>
          <p:cNvSpPr/>
          <p:nvPr/>
        </p:nvSpPr>
        <p:spPr>
          <a:xfrm>
            <a:off x="186674" y="824444"/>
            <a:ext cx="6080622" cy="4072676"/>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69265" y="824444"/>
            <a:ext cx="5180374" cy="523220"/>
          </a:xfrm>
          <a:prstGeom prst="rect">
            <a:avLst/>
          </a:prstGeom>
        </p:spPr>
        <p:txBody>
          <a:bodyPr wrap="none">
            <a:spAutoFit/>
          </a:bodyPr>
          <a:lstStyle/>
          <a:p>
            <a:r>
              <a:rPr lang="fr-CA" sz="2800" b="1" dirty="0"/>
              <a:t> </a:t>
            </a:r>
            <a:r>
              <a:rPr lang="fr-CA" sz="2400" b="1" dirty="0"/>
              <a:t>La « Race » : Une construction sociale:</a:t>
            </a:r>
            <a:r>
              <a:rPr lang="en-CA" sz="2400" b="1" dirty="0"/>
              <a:t> </a:t>
            </a:r>
            <a:endParaRPr lang="en-US" sz="2400" b="1" dirty="0"/>
          </a:p>
        </p:txBody>
      </p:sp>
      <p:sp>
        <p:nvSpPr>
          <p:cNvPr id="8" name="Rectangle 7"/>
          <p:cNvSpPr/>
          <p:nvPr/>
        </p:nvSpPr>
        <p:spPr>
          <a:xfrm>
            <a:off x="406277" y="1347664"/>
            <a:ext cx="4696560" cy="3785651"/>
          </a:xfrm>
          <a:prstGeom prst="rect">
            <a:avLst/>
          </a:prstGeom>
        </p:spPr>
        <p:txBody>
          <a:bodyPr wrap="square">
            <a:spAutoFit/>
          </a:bodyPr>
          <a:lstStyle/>
          <a:p>
            <a:pPr marL="285750" indent="-285750" algn="just">
              <a:buFont typeface="Arial"/>
              <a:buChar char="•"/>
            </a:pPr>
            <a:r>
              <a:rPr lang="fr-CA" sz="2200" dirty="0"/>
              <a:t>La race n’existe pas! </a:t>
            </a:r>
          </a:p>
          <a:p>
            <a:pPr algn="just"/>
            <a:endParaRPr lang="fr-CA" sz="2200" dirty="0"/>
          </a:p>
          <a:p>
            <a:pPr marL="285750" indent="-285750" algn="just">
              <a:buFont typeface="Arial"/>
              <a:buChar char="•"/>
            </a:pPr>
            <a:r>
              <a:rPr lang="fr-CA" sz="2200" dirty="0"/>
              <a:t>La classification selon la race n’a aucun fondement biologique légitime (Miles &amp; Brown, 2003).</a:t>
            </a:r>
            <a:r>
              <a:rPr lang="en-CA" sz="2200" dirty="0"/>
              <a:t> </a:t>
            </a:r>
          </a:p>
          <a:p>
            <a:pPr marL="285750" indent="-285750" algn="just">
              <a:buFont typeface="Arial"/>
              <a:buChar char="•"/>
            </a:pPr>
            <a:endParaRPr lang="en-CA" sz="2200" dirty="0"/>
          </a:p>
          <a:p>
            <a:pPr marL="285750" indent="-285750" algn="just">
              <a:buFont typeface="Arial"/>
              <a:buChar char="•"/>
            </a:pPr>
            <a:r>
              <a:rPr lang="fr-CA" sz="2200" dirty="0"/>
              <a:t>La race est une notion qui est socialement construite et fluide, c’est-à-dire qu’elle change au fil du temps et selon les sociétés</a:t>
            </a:r>
            <a:r>
              <a:rPr lang="fr-CA" sz="2400" dirty="0"/>
              <a:t>. </a:t>
            </a:r>
            <a:endParaRPr lang="en-CA" sz="2400" dirty="0"/>
          </a:p>
          <a:p>
            <a:pPr marL="285750" indent="-285750">
              <a:buFont typeface="Arial"/>
              <a:buChar char="•"/>
            </a:pPr>
            <a:endParaRPr lang="en-US" dirty="0"/>
          </a:p>
        </p:txBody>
      </p:sp>
      <p:pic>
        <p:nvPicPr>
          <p:cNvPr id="10" name="Picture 9"/>
          <p:cNvPicPr>
            <a:picLocks noChangeAspect="1"/>
          </p:cNvPicPr>
          <p:nvPr/>
        </p:nvPicPr>
        <p:blipFill>
          <a:blip r:embed="rId5"/>
          <a:stretch>
            <a:fillRect/>
          </a:stretch>
        </p:blipFill>
        <p:spPr>
          <a:xfrm>
            <a:off x="6267297" y="941239"/>
            <a:ext cx="2876704" cy="3231964"/>
          </a:xfrm>
          <a:prstGeom prst="rect">
            <a:avLst/>
          </a:prstGeom>
        </p:spPr>
      </p:pic>
      <p:pic>
        <p:nvPicPr>
          <p:cNvPr id="6" name="Slide 5 - race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5201912"/>
            <a:ext cx="609600" cy="609600"/>
          </a:xfrm>
          <a:prstGeom prst="rect">
            <a:avLst/>
          </a:prstGeom>
        </p:spPr>
      </p:pic>
    </p:spTree>
    <p:extLst>
      <p:ext uri="{BB962C8B-B14F-4D97-AF65-F5344CB8AC3E}">
        <p14:creationId xmlns:p14="http://schemas.microsoft.com/office/powerpoint/2010/main" val="221138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id="{7D29F1E2-4542-43CF-9D93-49B11BE05BB3}"/>
              </a:ext>
            </a:extLst>
          </p:cNvPr>
          <p:cNvSpPr txBox="1"/>
          <p:nvPr/>
        </p:nvSpPr>
        <p:spPr>
          <a:xfrm>
            <a:off x="0" y="131392"/>
            <a:ext cx="7756601" cy="1204464"/>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11" name="Rectangle 10">
            <a:extLst>
              <a:ext uri="{FF2B5EF4-FFF2-40B4-BE49-F238E27FC236}">
                <a16:creationId xmlns:a16="http://schemas.microsoft.com/office/drawing/2014/main" id="{AA64E7C8-C543-4576-99B0-5D01F10ECA0E}"/>
              </a:ext>
            </a:extLst>
          </p:cNvPr>
          <p:cNvSpPr/>
          <p:nvPr/>
        </p:nvSpPr>
        <p:spPr>
          <a:xfrm>
            <a:off x="122381" y="716019"/>
            <a:ext cx="7289959" cy="192875"/>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Folded Corner 4"/>
          <p:cNvSpPr/>
          <p:nvPr/>
        </p:nvSpPr>
        <p:spPr>
          <a:xfrm>
            <a:off x="174312" y="1368945"/>
            <a:ext cx="8745017" cy="3300004"/>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9652" y="969514"/>
            <a:ext cx="5735269" cy="369332"/>
          </a:xfrm>
          <a:prstGeom prst="rect">
            <a:avLst/>
          </a:prstGeom>
          <a:noFill/>
        </p:spPr>
        <p:txBody>
          <a:bodyPr wrap="square" rtlCol="0">
            <a:spAutoFit/>
          </a:bodyPr>
          <a:lstStyle/>
          <a:p>
            <a:r>
              <a:rPr lang="fr-CA" b="1" dirty="0">
                <a:latin typeface="Arial Hebrew Scholar"/>
                <a:cs typeface="Arial Hebrew Scholar"/>
              </a:rPr>
              <a:t>Définitions des grandes thématiques</a:t>
            </a:r>
          </a:p>
        </p:txBody>
      </p:sp>
      <p:sp>
        <p:nvSpPr>
          <p:cNvPr id="4" name="Rectangle 3"/>
          <p:cNvSpPr/>
          <p:nvPr/>
        </p:nvSpPr>
        <p:spPr>
          <a:xfrm>
            <a:off x="174312" y="1403996"/>
            <a:ext cx="3804497" cy="461665"/>
          </a:xfrm>
          <a:prstGeom prst="rect">
            <a:avLst/>
          </a:prstGeom>
        </p:spPr>
        <p:txBody>
          <a:bodyPr wrap="none">
            <a:spAutoFit/>
          </a:bodyPr>
          <a:lstStyle/>
          <a:p>
            <a:r>
              <a:rPr lang="fr-CA" sz="2400" b="1" dirty="0"/>
              <a:t>1. Racialisation (Racisation)</a:t>
            </a:r>
            <a:r>
              <a:rPr lang="en-CA" sz="2400" dirty="0"/>
              <a:t> </a:t>
            </a:r>
            <a:endParaRPr lang="en-US" sz="2400" dirty="0"/>
          </a:p>
        </p:txBody>
      </p:sp>
      <p:sp>
        <p:nvSpPr>
          <p:cNvPr id="6" name="Rectangle 5"/>
          <p:cNvSpPr/>
          <p:nvPr/>
        </p:nvSpPr>
        <p:spPr>
          <a:xfrm>
            <a:off x="298336" y="1906812"/>
            <a:ext cx="8620993" cy="2462212"/>
          </a:xfrm>
          <a:prstGeom prst="rect">
            <a:avLst/>
          </a:prstGeom>
        </p:spPr>
        <p:txBody>
          <a:bodyPr wrap="square">
            <a:spAutoFit/>
          </a:bodyPr>
          <a:lstStyle/>
          <a:p>
            <a:pPr algn="ctr"/>
            <a:r>
              <a:rPr lang="fr-CA" sz="2200" i="1" dirty="0"/>
              <a:t>Définition de la Commission ontarienne des droits de la personne (2005):</a:t>
            </a:r>
          </a:p>
          <a:p>
            <a:endParaRPr lang="en-US" sz="2200" dirty="0"/>
          </a:p>
          <a:p>
            <a:pPr marL="285750" indent="-285750" algn="just">
              <a:buFont typeface="Arial"/>
              <a:buChar char="•"/>
            </a:pPr>
            <a:r>
              <a:rPr lang="fr-CA" sz="2200" dirty="0"/>
              <a:t>La </a:t>
            </a:r>
            <a:r>
              <a:rPr lang="fr-CA" sz="2200" dirty="0" err="1"/>
              <a:t>racialisation</a:t>
            </a:r>
            <a:r>
              <a:rPr lang="fr-CA" sz="2200" dirty="0"/>
              <a:t> est le </a:t>
            </a:r>
            <a:r>
              <a:rPr lang="fr-CA" sz="2200" u="sng" dirty="0"/>
              <a:t>processus de construction sociale </a:t>
            </a:r>
            <a:r>
              <a:rPr lang="fr-CA" sz="2200" dirty="0"/>
              <a:t>de la race qui permet la </a:t>
            </a:r>
            <a:r>
              <a:rPr lang="fr-CA" sz="2200" u="sng" dirty="0"/>
              <a:t>domination</a:t>
            </a:r>
            <a:r>
              <a:rPr lang="fr-CA" sz="2200" dirty="0"/>
              <a:t> d’un groupe sur un autre et par lequel les sociétés considèrent les races comme étant véritables, différentes et </a:t>
            </a:r>
            <a:r>
              <a:rPr lang="fr-CA" sz="2200" u="sng" dirty="0"/>
              <a:t>inégales</a:t>
            </a:r>
            <a:r>
              <a:rPr lang="fr-CA" sz="2200" dirty="0"/>
              <a:t> d’un point de vue social, économique et politique</a:t>
            </a:r>
            <a:endParaRPr lang="en-US" sz="2200" dirty="0"/>
          </a:p>
        </p:txBody>
      </p:sp>
      <p:pic>
        <p:nvPicPr>
          <p:cNvPr id="7" name="Slide 6 - racialization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42020" y="5715713"/>
            <a:ext cx="609600" cy="609600"/>
          </a:xfrm>
          <a:prstGeom prst="rect">
            <a:avLst/>
          </a:prstGeom>
        </p:spPr>
      </p:pic>
    </p:spTree>
    <p:extLst>
      <p:ext uri="{BB962C8B-B14F-4D97-AF65-F5344CB8AC3E}">
        <p14:creationId xmlns:p14="http://schemas.microsoft.com/office/powerpoint/2010/main" val="219406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id="{7D29F1E2-4542-43CF-9D93-49B11BE05BB3}"/>
              </a:ext>
            </a:extLst>
          </p:cNvPr>
          <p:cNvSpPr txBox="1"/>
          <p:nvPr/>
        </p:nvSpPr>
        <p:spPr>
          <a:xfrm>
            <a:off x="48594" y="441103"/>
            <a:ext cx="8818294" cy="838123"/>
          </a:xfrm>
          <a:prstGeom prst="rect">
            <a:avLst/>
          </a:prstGeom>
          <a:noFill/>
        </p:spPr>
        <p:txBody>
          <a:bodyPr wrap="square" rtlCol="0">
            <a:noAutofit/>
          </a:bodyPr>
          <a:lstStyle/>
          <a:p>
            <a:r>
              <a:rPr lang="fr-CA" sz="3200" b="1" dirty="0">
                <a:latin typeface="Arial Hebrew Scholar"/>
                <a:cs typeface="Arial Hebrew Scholar"/>
              </a:rPr>
              <a:t>Module 1 : Comprendre le racisme</a:t>
            </a:r>
          </a:p>
          <a:p>
            <a:endParaRPr lang="fr-CA" dirty="0"/>
          </a:p>
        </p:txBody>
      </p:sp>
      <p:sp>
        <p:nvSpPr>
          <p:cNvPr id="11" name="Rectangle 10">
            <a:extLst>
              <a:ext uri="{FF2B5EF4-FFF2-40B4-BE49-F238E27FC236}">
                <a16:creationId xmlns:a16="http://schemas.microsoft.com/office/drawing/2014/main" id="{AA64E7C8-C543-4576-99B0-5D01F10ECA0E}"/>
              </a:ext>
            </a:extLst>
          </p:cNvPr>
          <p:cNvSpPr/>
          <p:nvPr/>
        </p:nvSpPr>
        <p:spPr>
          <a:xfrm>
            <a:off x="178037" y="1029972"/>
            <a:ext cx="6682274" cy="192875"/>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177886" y="1585407"/>
            <a:ext cx="5735269" cy="461665"/>
          </a:xfrm>
          <a:prstGeom prst="rect">
            <a:avLst/>
          </a:prstGeom>
          <a:noFill/>
        </p:spPr>
        <p:txBody>
          <a:bodyPr wrap="square" rtlCol="0">
            <a:spAutoFit/>
          </a:bodyPr>
          <a:lstStyle/>
          <a:p>
            <a:r>
              <a:rPr lang="fr-CA" sz="2400" b="1" dirty="0">
                <a:latin typeface="Arial Hebrew Scholar"/>
                <a:cs typeface="Arial Hebrew Scholar"/>
              </a:rPr>
              <a:t>Définitions des grandes thématiques</a:t>
            </a:r>
          </a:p>
        </p:txBody>
      </p:sp>
      <p:pic>
        <p:nvPicPr>
          <p:cNvPr id="19" name="Picture 18"/>
          <p:cNvPicPr>
            <a:picLocks noChangeAspect="1"/>
          </p:cNvPicPr>
          <p:nvPr/>
        </p:nvPicPr>
        <p:blipFill>
          <a:blip r:embed="rId6"/>
          <a:stretch>
            <a:fillRect/>
          </a:stretch>
        </p:blipFill>
        <p:spPr>
          <a:xfrm>
            <a:off x="6853192" y="169960"/>
            <a:ext cx="2166784" cy="1762348"/>
          </a:xfrm>
          <a:prstGeom prst="rect">
            <a:avLst/>
          </a:prstGeom>
        </p:spPr>
      </p:pic>
      <p:sp>
        <p:nvSpPr>
          <p:cNvPr id="20" name="Rectangle 19"/>
          <p:cNvSpPr/>
          <p:nvPr/>
        </p:nvSpPr>
        <p:spPr>
          <a:xfrm>
            <a:off x="1" y="5012379"/>
            <a:ext cx="9144000" cy="18456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olded Corner 20"/>
          <p:cNvSpPr/>
          <p:nvPr/>
        </p:nvSpPr>
        <p:spPr>
          <a:xfrm>
            <a:off x="128035" y="3273674"/>
            <a:ext cx="4327523" cy="3355333"/>
          </a:xfrm>
          <a:prstGeom prst="foldedCorner">
            <a:avLst/>
          </a:prstGeom>
          <a:solidFill>
            <a:srgbClr val="91DFFB"/>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2" name="TextBox 21"/>
          <p:cNvSpPr txBox="1"/>
          <p:nvPr/>
        </p:nvSpPr>
        <p:spPr>
          <a:xfrm>
            <a:off x="218033" y="3335798"/>
            <a:ext cx="4097278" cy="3908762"/>
          </a:xfrm>
          <a:prstGeom prst="rect">
            <a:avLst/>
          </a:prstGeom>
          <a:noFill/>
        </p:spPr>
        <p:txBody>
          <a:bodyPr wrap="square" rtlCol="0">
            <a:spAutoFit/>
          </a:bodyPr>
          <a:lstStyle/>
          <a:p>
            <a:pPr algn="ctr"/>
            <a:r>
              <a:rPr lang="fr-CA" sz="2200" b="1" dirty="0"/>
              <a:t>Racisme explicite</a:t>
            </a:r>
          </a:p>
          <a:p>
            <a:endParaRPr lang="fr-CA" sz="2200" b="1" dirty="0"/>
          </a:p>
          <a:p>
            <a:pPr marL="285750" indent="-285750">
              <a:buFont typeface="Arial"/>
              <a:buChar char="•"/>
            </a:pPr>
            <a:r>
              <a:rPr lang="fr-CA" sz="2200" dirty="0"/>
              <a:t>Les propos racistes</a:t>
            </a:r>
          </a:p>
          <a:p>
            <a:pPr marL="285750" indent="-285750">
              <a:buFont typeface="Arial"/>
              <a:buChar char="•"/>
            </a:pPr>
            <a:endParaRPr lang="fr-CA" sz="2200" dirty="0"/>
          </a:p>
          <a:p>
            <a:pPr marL="285750" indent="-285750">
              <a:buFont typeface="Arial"/>
              <a:buChar char="•"/>
            </a:pPr>
            <a:r>
              <a:rPr lang="en-CA" sz="2200" dirty="0"/>
              <a:t> </a:t>
            </a:r>
            <a:r>
              <a:rPr lang="fr-CA" sz="2200" dirty="0"/>
              <a:t>La violence physique contre </a:t>
            </a:r>
          </a:p>
          <a:p>
            <a:r>
              <a:rPr lang="fr-CA" sz="2200" dirty="0"/>
              <a:t>      une personne </a:t>
            </a:r>
            <a:r>
              <a:rPr lang="fr-CA" sz="2200" dirty="0" err="1"/>
              <a:t>racialisée</a:t>
            </a:r>
            <a:r>
              <a:rPr lang="en-CA" sz="2200" dirty="0"/>
              <a:t> </a:t>
            </a:r>
          </a:p>
          <a:p>
            <a:endParaRPr lang="fr-CA" sz="2200" dirty="0"/>
          </a:p>
          <a:p>
            <a:pPr marL="285750" indent="-285750">
              <a:buFont typeface="Arial"/>
              <a:buChar char="•"/>
            </a:pPr>
            <a:r>
              <a:rPr lang="fr-CA" sz="2200" dirty="0"/>
              <a:t>La </a:t>
            </a:r>
            <a:r>
              <a:rPr lang="fr-CA" sz="2200" dirty="0" err="1"/>
              <a:t>cyberintimidation</a:t>
            </a:r>
            <a:r>
              <a:rPr lang="fr-CA" sz="2200" dirty="0"/>
              <a:t> raciste </a:t>
            </a:r>
          </a:p>
          <a:p>
            <a:endParaRPr lang="fr-CA" dirty="0"/>
          </a:p>
          <a:p>
            <a:endParaRPr lang="en-CA" dirty="0"/>
          </a:p>
          <a:p>
            <a:pPr marL="285750" indent="-285750">
              <a:buFont typeface="Arial"/>
              <a:buChar char="•"/>
            </a:pPr>
            <a:endParaRPr lang="en-CA" dirty="0"/>
          </a:p>
          <a:p>
            <a:pPr marL="285750" indent="-285750">
              <a:buFont typeface="Arial"/>
              <a:buChar char="•"/>
            </a:pPr>
            <a:endParaRPr lang="en-US" dirty="0"/>
          </a:p>
        </p:txBody>
      </p:sp>
      <p:sp>
        <p:nvSpPr>
          <p:cNvPr id="23" name="Folded Corner 22"/>
          <p:cNvSpPr/>
          <p:nvPr/>
        </p:nvSpPr>
        <p:spPr>
          <a:xfrm>
            <a:off x="4692453" y="3273674"/>
            <a:ext cx="4327523" cy="3355333"/>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4" name="TextBox 23"/>
          <p:cNvSpPr txBox="1"/>
          <p:nvPr/>
        </p:nvSpPr>
        <p:spPr>
          <a:xfrm>
            <a:off x="4816263" y="3335798"/>
            <a:ext cx="4203713" cy="3293209"/>
          </a:xfrm>
          <a:prstGeom prst="rect">
            <a:avLst/>
          </a:prstGeom>
          <a:noFill/>
        </p:spPr>
        <p:txBody>
          <a:bodyPr wrap="square" rtlCol="0">
            <a:spAutoFit/>
          </a:bodyPr>
          <a:lstStyle/>
          <a:p>
            <a:pPr algn="ctr"/>
            <a:r>
              <a:rPr lang="fr-CA" sz="2200" b="1" dirty="0"/>
              <a:t>Racisme implicite</a:t>
            </a:r>
          </a:p>
          <a:p>
            <a:pPr algn="just"/>
            <a:endParaRPr lang="fr-CA" sz="2200" b="1" dirty="0"/>
          </a:p>
          <a:p>
            <a:pPr marL="285750" indent="-285750" algn="just">
              <a:buFont typeface="Arial"/>
              <a:buChar char="•"/>
            </a:pPr>
            <a:r>
              <a:rPr lang="fr-CA" sz="2200" dirty="0" err="1"/>
              <a:t>Microagressions</a:t>
            </a:r>
            <a:r>
              <a:rPr lang="fr-CA" sz="2200" dirty="0"/>
              <a:t> raciales</a:t>
            </a:r>
          </a:p>
          <a:p>
            <a:pPr marL="285750" indent="-285750" algn="just">
              <a:buFont typeface="Arial"/>
              <a:buChar char="•"/>
            </a:pPr>
            <a:endParaRPr lang="fr-CA" sz="2200" dirty="0"/>
          </a:p>
          <a:p>
            <a:pPr marL="285750" indent="-285750" algn="just">
              <a:buFont typeface="Arial"/>
              <a:buChar char="•"/>
            </a:pPr>
            <a:r>
              <a:rPr lang="fr-CA" sz="2200" dirty="0"/>
              <a:t>Peuvent paraître banales </a:t>
            </a:r>
          </a:p>
          <a:p>
            <a:pPr algn="just"/>
            <a:r>
              <a:rPr lang="en-CA" dirty="0"/>
              <a:t>(Sue, </a:t>
            </a:r>
            <a:r>
              <a:rPr lang="en-CA" dirty="0" err="1"/>
              <a:t>Capodilupo</a:t>
            </a:r>
            <a:r>
              <a:rPr lang="en-CA" dirty="0"/>
              <a:t>, Torino, </a:t>
            </a:r>
            <a:r>
              <a:rPr lang="en-CA" dirty="0" err="1"/>
              <a:t>Bucceri</a:t>
            </a:r>
            <a:r>
              <a:rPr lang="en-CA" dirty="0"/>
              <a:t>, Holder, </a:t>
            </a:r>
            <a:r>
              <a:rPr lang="en-CA" dirty="0" err="1"/>
              <a:t>Nadal</a:t>
            </a:r>
            <a:r>
              <a:rPr lang="en-CA" dirty="0"/>
              <a:t>, &amp; </a:t>
            </a:r>
            <a:r>
              <a:rPr lang="en-CA" dirty="0" err="1"/>
              <a:t>Esquilin</a:t>
            </a:r>
            <a:r>
              <a:rPr lang="en-CA" dirty="0"/>
              <a:t>, 2007; Gordon &amp; Johnson, 2003; Sue, 2003). </a:t>
            </a:r>
          </a:p>
          <a:p>
            <a:pPr marL="285750" indent="-285750" algn="just">
              <a:buFont typeface="Arial"/>
              <a:buChar char="•"/>
            </a:pPr>
            <a:endParaRPr lang="fr-CA" sz="2200" b="1" dirty="0"/>
          </a:p>
          <a:p>
            <a:pPr marL="285750" indent="-285750" algn="just">
              <a:buFont typeface="Arial"/>
              <a:buChar char="•"/>
            </a:pPr>
            <a:r>
              <a:rPr lang="fr-CA" sz="2200" dirty="0"/>
              <a:t>Sont subtiles de nature</a:t>
            </a:r>
            <a:endParaRPr lang="en-US" sz="2200" dirty="0"/>
          </a:p>
        </p:txBody>
      </p:sp>
      <p:sp>
        <p:nvSpPr>
          <p:cNvPr id="25" name="Folded Corner 24"/>
          <p:cNvSpPr/>
          <p:nvPr/>
        </p:nvSpPr>
        <p:spPr>
          <a:xfrm>
            <a:off x="258281" y="2319846"/>
            <a:ext cx="8669819" cy="785117"/>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p:cNvSpPr txBox="1"/>
          <p:nvPr/>
        </p:nvSpPr>
        <p:spPr>
          <a:xfrm>
            <a:off x="259231" y="2335522"/>
            <a:ext cx="8710895" cy="769441"/>
          </a:xfrm>
          <a:prstGeom prst="rect">
            <a:avLst/>
          </a:prstGeom>
          <a:noFill/>
        </p:spPr>
        <p:txBody>
          <a:bodyPr wrap="square" rtlCol="0">
            <a:spAutoFit/>
          </a:bodyPr>
          <a:lstStyle/>
          <a:p>
            <a:r>
              <a:rPr lang="fr-CA" sz="2200" b="1" dirty="0"/>
              <a:t>2. Le racisme est une forme  préjugé qui inclut [</a:t>
            </a:r>
            <a:r>
              <a:rPr lang="mr-IN" sz="2200" b="1" dirty="0"/>
              <a:t>…</a:t>
            </a:r>
            <a:r>
              <a:rPr lang="fr-CA" sz="2200" b="1" dirty="0"/>
              <a:t>]</a:t>
            </a:r>
            <a:r>
              <a:rPr lang="fr-CA" sz="2200" dirty="0"/>
              <a:t> des idéologies de supériorité envers un groupe racial comparativement à un autre </a:t>
            </a:r>
            <a:r>
              <a:rPr lang="fr-CA" sz="2200" b="1" dirty="0"/>
              <a:t> </a:t>
            </a:r>
            <a:endParaRPr lang="en-US" sz="2200" dirty="0"/>
          </a:p>
        </p:txBody>
      </p:sp>
      <p:pic>
        <p:nvPicPr>
          <p:cNvPr id="4" name="Slide 7 - racism v racial microaggressions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40756" y="5270525"/>
            <a:ext cx="609600" cy="609600"/>
          </a:xfrm>
          <a:prstGeom prst="rect">
            <a:avLst/>
          </a:prstGeom>
        </p:spPr>
      </p:pic>
    </p:spTree>
    <p:extLst>
      <p:ext uri="{BB962C8B-B14F-4D97-AF65-F5344CB8AC3E}">
        <p14:creationId xmlns:p14="http://schemas.microsoft.com/office/powerpoint/2010/main" val="330051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589" y="6021620"/>
            <a:ext cx="607387" cy="607387"/>
          </a:xfrm>
          <a:prstGeom prst="ellipse">
            <a:avLst/>
          </a:prstGeom>
        </p:spPr>
      </p:pic>
      <p:sp>
        <p:nvSpPr>
          <p:cNvPr id="9" name="TextBox 8">
            <a:extLst>
              <a:ext uri="{FF2B5EF4-FFF2-40B4-BE49-F238E27FC236}">
                <a16:creationId xmlns:a16="http://schemas.microsoft.com/office/drawing/2014/main" id="{7D29F1E2-4542-43CF-9D93-49B11BE05BB3}"/>
              </a:ext>
            </a:extLst>
          </p:cNvPr>
          <p:cNvSpPr txBox="1"/>
          <p:nvPr/>
        </p:nvSpPr>
        <p:spPr>
          <a:xfrm>
            <a:off x="-3835" y="0"/>
            <a:ext cx="7991611" cy="1183101"/>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11" name="Rectangle 10">
            <a:extLst>
              <a:ext uri="{FF2B5EF4-FFF2-40B4-BE49-F238E27FC236}">
                <a16:creationId xmlns:a16="http://schemas.microsoft.com/office/drawing/2014/main" id="{AA64E7C8-C543-4576-99B0-5D01F10ECA0E}"/>
              </a:ext>
            </a:extLst>
          </p:cNvPr>
          <p:cNvSpPr/>
          <p:nvPr/>
        </p:nvSpPr>
        <p:spPr>
          <a:xfrm>
            <a:off x="74521" y="527003"/>
            <a:ext cx="7489361" cy="164389"/>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3550" y="783970"/>
            <a:ext cx="5735269" cy="400110"/>
          </a:xfrm>
          <a:prstGeom prst="rect">
            <a:avLst/>
          </a:prstGeom>
          <a:noFill/>
        </p:spPr>
        <p:txBody>
          <a:bodyPr wrap="square" rtlCol="0">
            <a:spAutoFit/>
          </a:bodyPr>
          <a:lstStyle/>
          <a:p>
            <a:r>
              <a:rPr lang="fr-CA" sz="2000" b="1" dirty="0">
                <a:latin typeface="Arial Hebrew Scholar"/>
                <a:cs typeface="Arial Hebrew Scholar"/>
              </a:rPr>
              <a:t>Définitions des grandes thématiques</a:t>
            </a:r>
          </a:p>
        </p:txBody>
      </p:sp>
      <p:sp>
        <p:nvSpPr>
          <p:cNvPr id="6" name="Oval 5"/>
          <p:cNvSpPr/>
          <p:nvPr/>
        </p:nvSpPr>
        <p:spPr>
          <a:xfrm>
            <a:off x="2721513" y="2165983"/>
            <a:ext cx="3316159" cy="1780416"/>
          </a:xfrm>
          <a:prstGeom prst="ellipse">
            <a:avLst/>
          </a:prstGeom>
          <a:solidFill>
            <a:srgbClr val="91DFF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3184646" y="2446315"/>
            <a:ext cx="2630275" cy="1200328"/>
          </a:xfrm>
          <a:prstGeom prst="rect">
            <a:avLst/>
          </a:prstGeom>
          <a:noFill/>
        </p:spPr>
        <p:txBody>
          <a:bodyPr wrap="square" rtlCol="0">
            <a:spAutoFit/>
          </a:bodyPr>
          <a:lstStyle/>
          <a:p>
            <a:r>
              <a:rPr lang="fr-CA" sz="2400" dirty="0"/>
              <a:t>Exemples de </a:t>
            </a:r>
          </a:p>
          <a:p>
            <a:r>
              <a:rPr lang="fr-CA" sz="2400" b="1" dirty="0" err="1"/>
              <a:t>microagressions</a:t>
            </a:r>
            <a:r>
              <a:rPr lang="fr-CA" sz="2400" b="1" dirty="0"/>
              <a:t> raciales</a:t>
            </a:r>
            <a:r>
              <a:rPr lang="fr-CA" sz="2400" dirty="0"/>
              <a:t> </a:t>
            </a:r>
            <a:endParaRPr lang="en-US" sz="2400" dirty="0"/>
          </a:p>
        </p:txBody>
      </p:sp>
      <p:cxnSp>
        <p:nvCxnSpPr>
          <p:cNvPr id="12" name="Straight Connector 11"/>
          <p:cNvCxnSpPr>
            <a:stCxn id="6" idx="7"/>
            <a:endCxn id="58" idx="2"/>
          </p:cNvCxnSpPr>
          <p:nvPr/>
        </p:nvCxnSpPr>
        <p:spPr>
          <a:xfrm flipV="1">
            <a:off x="5552032" y="1929492"/>
            <a:ext cx="569552" cy="49722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6" idx="1"/>
            <a:endCxn id="57" idx="6"/>
          </p:cNvCxnSpPr>
          <p:nvPr/>
        </p:nvCxnSpPr>
        <p:spPr>
          <a:xfrm flipH="1" flipV="1">
            <a:off x="2707271" y="2068361"/>
            <a:ext cx="499882" cy="35835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6" idx="3"/>
            <a:endCxn id="49" idx="6"/>
          </p:cNvCxnSpPr>
          <p:nvPr/>
        </p:nvCxnSpPr>
        <p:spPr>
          <a:xfrm flipH="1">
            <a:off x="2721513" y="3685663"/>
            <a:ext cx="485640" cy="9589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6" idx="5"/>
            <a:endCxn id="47" idx="1"/>
          </p:cNvCxnSpPr>
          <p:nvPr/>
        </p:nvCxnSpPr>
        <p:spPr>
          <a:xfrm>
            <a:off x="5552032" y="3685663"/>
            <a:ext cx="706896" cy="958905"/>
          </a:xfrm>
          <a:prstGeom prst="line">
            <a:avLst/>
          </a:prstGeom>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6121584" y="3577768"/>
            <a:ext cx="2519789" cy="2133600"/>
          </a:xfrm>
          <a:prstGeom prst="ellipse">
            <a:avLst/>
          </a:prstGeom>
          <a:solidFill>
            <a:srgbClr val="FFBF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TextBox 46"/>
          <p:cNvSpPr txBox="1"/>
          <p:nvPr/>
        </p:nvSpPr>
        <p:spPr>
          <a:xfrm>
            <a:off x="6258928" y="3828960"/>
            <a:ext cx="2291005" cy="1631216"/>
          </a:xfrm>
          <a:prstGeom prst="rect">
            <a:avLst/>
          </a:prstGeom>
          <a:noFill/>
        </p:spPr>
        <p:txBody>
          <a:bodyPr wrap="square" rtlCol="0">
            <a:spAutoFit/>
          </a:bodyPr>
          <a:lstStyle/>
          <a:p>
            <a:pPr algn="ctr"/>
            <a:r>
              <a:rPr lang="fr-CA" sz="2000" dirty="0"/>
              <a:t>Affirmer par sa façon de parler que la race ne joue pas de rôle dans les succès de la vie</a:t>
            </a:r>
            <a:r>
              <a:rPr lang="en-CA" sz="2000" dirty="0"/>
              <a:t> </a:t>
            </a:r>
            <a:endParaRPr lang="en-US" sz="2000" dirty="0"/>
          </a:p>
        </p:txBody>
      </p:sp>
      <p:sp>
        <p:nvSpPr>
          <p:cNvPr id="49" name="Oval 48"/>
          <p:cNvSpPr/>
          <p:nvPr/>
        </p:nvSpPr>
        <p:spPr>
          <a:xfrm>
            <a:off x="201724" y="3577768"/>
            <a:ext cx="2519789" cy="2133600"/>
          </a:xfrm>
          <a:prstGeom prst="ellipse">
            <a:avLst/>
          </a:prstGeom>
          <a:solidFill>
            <a:srgbClr val="FFBF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TextBox 50"/>
          <p:cNvSpPr txBox="1"/>
          <p:nvPr/>
        </p:nvSpPr>
        <p:spPr>
          <a:xfrm>
            <a:off x="525353" y="3946399"/>
            <a:ext cx="1871040" cy="1200328"/>
          </a:xfrm>
          <a:prstGeom prst="rect">
            <a:avLst/>
          </a:prstGeom>
          <a:noFill/>
        </p:spPr>
        <p:txBody>
          <a:bodyPr wrap="square" rtlCol="0">
            <a:spAutoFit/>
          </a:bodyPr>
          <a:lstStyle/>
          <a:p>
            <a:r>
              <a:rPr lang="fr-CA" sz="2400" dirty="0"/>
              <a:t>Déni de ses propres biais raciaux</a:t>
            </a:r>
            <a:r>
              <a:rPr lang="en-CA" sz="2400" dirty="0"/>
              <a:t> </a:t>
            </a:r>
            <a:endParaRPr lang="en-US" sz="2400" dirty="0"/>
          </a:p>
        </p:txBody>
      </p:sp>
      <p:sp>
        <p:nvSpPr>
          <p:cNvPr id="57" name="Oval 56"/>
          <p:cNvSpPr/>
          <p:nvPr/>
        </p:nvSpPr>
        <p:spPr>
          <a:xfrm>
            <a:off x="201724" y="1140430"/>
            <a:ext cx="2505547" cy="1855862"/>
          </a:xfrm>
          <a:prstGeom prst="ellipse">
            <a:avLst/>
          </a:prstGeom>
          <a:solidFill>
            <a:srgbClr val="FFBF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Oval 57"/>
          <p:cNvSpPr/>
          <p:nvPr/>
        </p:nvSpPr>
        <p:spPr>
          <a:xfrm>
            <a:off x="6121584" y="862692"/>
            <a:ext cx="2519789" cy="2133600"/>
          </a:xfrm>
          <a:prstGeom prst="ellipse">
            <a:avLst/>
          </a:prstGeom>
          <a:solidFill>
            <a:srgbClr val="FFBF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TextBox 70"/>
          <p:cNvSpPr txBox="1"/>
          <p:nvPr/>
        </p:nvSpPr>
        <p:spPr>
          <a:xfrm>
            <a:off x="584780" y="1471758"/>
            <a:ext cx="1747520" cy="1200328"/>
          </a:xfrm>
          <a:prstGeom prst="rect">
            <a:avLst/>
          </a:prstGeom>
          <a:noFill/>
        </p:spPr>
        <p:txBody>
          <a:bodyPr wrap="square" rtlCol="0">
            <a:spAutoFit/>
          </a:bodyPr>
          <a:lstStyle/>
          <a:p>
            <a:r>
              <a:rPr lang="fr-CA" sz="2400" dirty="0"/>
              <a:t>Refuser de reconnaître la race</a:t>
            </a:r>
            <a:r>
              <a:rPr lang="en-CA" sz="2400" dirty="0"/>
              <a:t> </a:t>
            </a:r>
            <a:endParaRPr lang="en-US" sz="2400" dirty="0"/>
          </a:p>
        </p:txBody>
      </p:sp>
      <p:sp>
        <p:nvSpPr>
          <p:cNvPr id="75" name="TextBox 74"/>
          <p:cNvSpPr txBox="1"/>
          <p:nvPr/>
        </p:nvSpPr>
        <p:spPr>
          <a:xfrm>
            <a:off x="6424443" y="1365466"/>
            <a:ext cx="2111536" cy="830997"/>
          </a:xfrm>
          <a:prstGeom prst="rect">
            <a:avLst/>
          </a:prstGeom>
          <a:noFill/>
        </p:spPr>
        <p:txBody>
          <a:bodyPr wrap="square" rtlCol="0">
            <a:spAutoFit/>
          </a:bodyPr>
          <a:lstStyle/>
          <a:p>
            <a:r>
              <a:rPr lang="fr-CA" sz="2400" dirty="0"/>
              <a:t>Présomption de l’origine</a:t>
            </a:r>
            <a:r>
              <a:rPr lang="en-CA" sz="2400" dirty="0"/>
              <a:t> </a:t>
            </a:r>
            <a:endParaRPr lang="en-US" sz="2400" dirty="0"/>
          </a:p>
        </p:txBody>
      </p:sp>
      <p:pic>
        <p:nvPicPr>
          <p:cNvPr id="4" name="Slide 8 - RM Examples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4983" y="5556315"/>
            <a:ext cx="609600" cy="609600"/>
          </a:xfrm>
          <a:prstGeom prst="rect">
            <a:avLst/>
          </a:prstGeom>
        </p:spPr>
      </p:pic>
    </p:spTree>
    <p:extLst>
      <p:ext uri="{BB962C8B-B14F-4D97-AF65-F5344CB8AC3E}">
        <p14:creationId xmlns:p14="http://schemas.microsoft.com/office/powerpoint/2010/main" val="253828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379CAFE-EEE4-42FA-8DEC-0BB7FAD2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3185" y="6220133"/>
            <a:ext cx="607387" cy="607387"/>
          </a:xfrm>
          <a:prstGeom prst="ellipse">
            <a:avLst/>
          </a:prstGeom>
        </p:spPr>
      </p:pic>
      <p:sp>
        <p:nvSpPr>
          <p:cNvPr id="9" name="TextBox 8">
            <a:extLst>
              <a:ext uri="{FF2B5EF4-FFF2-40B4-BE49-F238E27FC236}">
                <a16:creationId xmlns:a16="http://schemas.microsoft.com/office/drawing/2014/main" id="{7D29F1E2-4542-43CF-9D93-49B11BE05BB3}"/>
              </a:ext>
            </a:extLst>
          </p:cNvPr>
          <p:cNvSpPr txBox="1"/>
          <p:nvPr/>
        </p:nvSpPr>
        <p:spPr>
          <a:xfrm>
            <a:off x="0" y="10327"/>
            <a:ext cx="8839068" cy="1211585"/>
          </a:xfrm>
          <a:prstGeom prst="rect">
            <a:avLst/>
          </a:prstGeom>
          <a:noFill/>
        </p:spPr>
        <p:txBody>
          <a:bodyPr wrap="square" rtlCol="0">
            <a:noAutofit/>
          </a:bodyPr>
          <a:lstStyle/>
          <a:p>
            <a:r>
              <a:rPr lang="fr-CA" sz="3500" b="1" dirty="0">
                <a:latin typeface="Arial Hebrew Scholar"/>
                <a:cs typeface="Arial Hebrew Scholar"/>
              </a:rPr>
              <a:t>Module 1 : Comprendre le racisme</a:t>
            </a:r>
          </a:p>
          <a:p>
            <a:endParaRPr lang="fr-CA" dirty="0"/>
          </a:p>
        </p:txBody>
      </p:sp>
      <p:sp>
        <p:nvSpPr>
          <p:cNvPr id="11" name="Rectangle 10">
            <a:extLst>
              <a:ext uri="{FF2B5EF4-FFF2-40B4-BE49-F238E27FC236}">
                <a16:creationId xmlns:a16="http://schemas.microsoft.com/office/drawing/2014/main" id="{AA64E7C8-C543-4576-99B0-5D01F10ECA0E}"/>
              </a:ext>
            </a:extLst>
          </p:cNvPr>
          <p:cNvSpPr/>
          <p:nvPr/>
        </p:nvSpPr>
        <p:spPr>
          <a:xfrm>
            <a:off x="79652" y="516618"/>
            <a:ext cx="7432389" cy="207117"/>
          </a:xfrm>
          <a:prstGeom prst="rect">
            <a:avLst/>
          </a:pr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1316" y="767797"/>
            <a:ext cx="6940908" cy="461665"/>
          </a:xfrm>
          <a:prstGeom prst="rect">
            <a:avLst/>
          </a:prstGeom>
          <a:noFill/>
        </p:spPr>
        <p:txBody>
          <a:bodyPr wrap="square" rtlCol="0">
            <a:spAutoFit/>
          </a:bodyPr>
          <a:lstStyle/>
          <a:p>
            <a:r>
              <a:rPr lang="fr-CA" sz="2400" b="1" dirty="0">
                <a:latin typeface="Arial Hebrew Scholar"/>
                <a:cs typeface="Arial Hebrew Scholar"/>
              </a:rPr>
              <a:t>Définitions des grandes thématiques</a:t>
            </a:r>
          </a:p>
        </p:txBody>
      </p:sp>
      <p:sp>
        <p:nvSpPr>
          <p:cNvPr id="10" name="Folded Corner 9"/>
          <p:cNvSpPr/>
          <p:nvPr/>
        </p:nvSpPr>
        <p:spPr>
          <a:xfrm>
            <a:off x="79652" y="1309233"/>
            <a:ext cx="4380587" cy="5219576"/>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3" name="TextBox 12"/>
          <p:cNvSpPr txBox="1"/>
          <p:nvPr/>
        </p:nvSpPr>
        <p:spPr>
          <a:xfrm>
            <a:off x="79652" y="1443977"/>
            <a:ext cx="4926007" cy="3600986"/>
          </a:xfrm>
          <a:prstGeom prst="rect">
            <a:avLst/>
          </a:prstGeom>
          <a:noFill/>
        </p:spPr>
        <p:txBody>
          <a:bodyPr wrap="square" rtlCol="0">
            <a:spAutoFit/>
          </a:bodyPr>
          <a:lstStyle/>
          <a:p>
            <a:pPr algn="ctr"/>
            <a:r>
              <a:rPr lang="fr-CA" sz="2400" b="1" dirty="0"/>
              <a:t>3. Racisme institutionnel</a:t>
            </a:r>
          </a:p>
          <a:p>
            <a:pPr algn="ctr"/>
            <a:endParaRPr lang="fr-CA" b="1" dirty="0"/>
          </a:p>
          <a:p>
            <a:r>
              <a:rPr lang="fr-CA" sz="2200" i="1" dirty="0"/>
              <a:t>A lieu à l’intérieur des institutions:</a:t>
            </a:r>
          </a:p>
          <a:p>
            <a:endParaRPr lang="fr-CA" sz="2200" i="1" dirty="0"/>
          </a:p>
          <a:p>
            <a:endParaRPr lang="fr-CA" sz="2200" i="1" dirty="0"/>
          </a:p>
          <a:p>
            <a:endParaRPr lang="fr-CA" sz="2200" i="1" dirty="0"/>
          </a:p>
          <a:p>
            <a:endParaRPr lang="fr-CA" sz="2200" i="1" dirty="0"/>
          </a:p>
          <a:p>
            <a:r>
              <a:rPr lang="fr-CA" sz="2200" i="1" dirty="0"/>
              <a:t>  </a:t>
            </a:r>
          </a:p>
          <a:p>
            <a:endParaRPr lang="en-CA" dirty="0"/>
          </a:p>
          <a:p>
            <a:pPr marL="285750" indent="-285750">
              <a:buFont typeface="Arial"/>
              <a:buChar char="•"/>
            </a:pPr>
            <a:endParaRPr lang="en-CA" dirty="0"/>
          </a:p>
          <a:p>
            <a:pPr marL="285750" indent="-285750">
              <a:buFont typeface="Arial"/>
              <a:buChar char="•"/>
            </a:pPr>
            <a:endParaRPr lang="en-US" dirty="0"/>
          </a:p>
        </p:txBody>
      </p:sp>
      <p:sp>
        <p:nvSpPr>
          <p:cNvPr id="15" name="Folded Corner 14"/>
          <p:cNvSpPr/>
          <p:nvPr/>
        </p:nvSpPr>
        <p:spPr>
          <a:xfrm>
            <a:off x="4652802" y="1309233"/>
            <a:ext cx="4327523" cy="5219576"/>
          </a:xfrm>
          <a:prstGeom prst="foldedCorne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6" name="TextBox 15"/>
          <p:cNvSpPr txBox="1"/>
          <p:nvPr/>
        </p:nvSpPr>
        <p:spPr>
          <a:xfrm>
            <a:off x="4832128" y="1443977"/>
            <a:ext cx="3968872" cy="4832092"/>
          </a:xfrm>
          <a:prstGeom prst="rect">
            <a:avLst/>
          </a:prstGeom>
          <a:noFill/>
        </p:spPr>
        <p:txBody>
          <a:bodyPr wrap="square" rtlCol="0">
            <a:spAutoFit/>
          </a:bodyPr>
          <a:lstStyle/>
          <a:p>
            <a:pPr algn="ctr"/>
            <a:r>
              <a:rPr lang="fr-CA" sz="2400" b="1" dirty="0"/>
              <a:t>4. Racisme systémique (structurel)</a:t>
            </a:r>
          </a:p>
          <a:p>
            <a:pPr algn="ctr"/>
            <a:endParaRPr lang="fr-CA" b="1" dirty="0"/>
          </a:p>
          <a:p>
            <a:pPr marL="285750" indent="-285750">
              <a:buFont typeface="Arial"/>
              <a:buChar char="•"/>
            </a:pPr>
            <a:r>
              <a:rPr lang="fr-CA" sz="2200" dirty="0"/>
              <a:t>Privilégier de manière systématique le groupe racial </a:t>
            </a:r>
            <a:r>
              <a:rPr lang="fr-CA" sz="2200" u="sng" dirty="0"/>
              <a:t>majoritaire</a:t>
            </a:r>
            <a:r>
              <a:rPr lang="fr-CA" sz="2200" dirty="0"/>
              <a:t> et en présentant des désavantages pour les groupes raciaux </a:t>
            </a:r>
            <a:r>
              <a:rPr lang="fr-CA" sz="2200" u="sng" dirty="0"/>
              <a:t>minoritaires.</a:t>
            </a:r>
            <a:r>
              <a:rPr lang="en-CA" sz="2200" u="sng" dirty="0"/>
              <a:t> </a:t>
            </a:r>
            <a:endParaRPr lang="fr-CA" sz="2200" b="1" u="sng" dirty="0"/>
          </a:p>
          <a:p>
            <a:pPr algn="just"/>
            <a:endParaRPr lang="fr-CA" sz="2200" b="1" dirty="0"/>
          </a:p>
          <a:p>
            <a:pPr algn="just"/>
            <a:r>
              <a:rPr lang="fr-CA" sz="2200" b="1" i="1" dirty="0"/>
              <a:t>Par exemple: </a:t>
            </a:r>
            <a:r>
              <a:rPr lang="fr-CA" sz="2200" dirty="0"/>
              <a:t>l’accessibilité des soins et dans la qualité des traitements médicaux reçus par les personnes </a:t>
            </a:r>
            <a:r>
              <a:rPr lang="fr-CA" sz="2200" dirty="0" err="1"/>
              <a:t>racisées</a:t>
            </a:r>
            <a:r>
              <a:rPr lang="fr-CA" sz="2200" dirty="0"/>
              <a:t> </a:t>
            </a:r>
          </a:p>
          <a:p>
            <a:pPr algn="just"/>
            <a:r>
              <a:rPr lang="fr-CA" dirty="0"/>
              <a:t>(King, 1996).</a:t>
            </a:r>
            <a:r>
              <a:rPr lang="fr-CA" b="1" dirty="0"/>
              <a:t> </a:t>
            </a:r>
            <a:endParaRPr lang="en-US" dirty="0"/>
          </a:p>
        </p:txBody>
      </p:sp>
      <p:sp>
        <p:nvSpPr>
          <p:cNvPr id="6" name="Rectangle 5"/>
          <p:cNvSpPr/>
          <p:nvPr/>
        </p:nvSpPr>
        <p:spPr>
          <a:xfrm>
            <a:off x="79652" y="2277999"/>
            <a:ext cx="4572000" cy="2800766"/>
          </a:xfrm>
          <a:prstGeom prst="rect">
            <a:avLst/>
          </a:prstGeom>
        </p:spPr>
        <p:txBody>
          <a:bodyPr>
            <a:spAutoFit/>
          </a:bodyPr>
          <a:lstStyle/>
          <a:p>
            <a:pPr marL="285750" indent="-285750">
              <a:buFont typeface="Arial"/>
              <a:buChar char="•"/>
            </a:pPr>
            <a:endParaRPr lang="fr-CA" sz="2200" dirty="0"/>
          </a:p>
          <a:p>
            <a:pPr marL="285750" indent="-285750">
              <a:buFont typeface="Arial"/>
              <a:buChar char="•"/>
            </a:pPr>
            <a:r>
              <a:rPr lang="fr-CA" sz="2200" dirty="0"/>
              <a:t>Gouvernements</a:t>
            </a:r>
          </a:p>
          <a:p>
            <a:pPr marL="285750" indent="-285750">
              <a:buFont typeface="Arial"/>
              <a:buChar char="•"/>
            </a:pPr>
            <a:r>
              <a:rPr lang="fr-CA" sz="2200" dirty="0"/>
              <a:t>Entreprises</a:t>
            </a:r>
          </a:p>
          <a:p>
            <a:pPr marL="285750" indent="-285750">
              <a:buFont typeface="Arial"/>
              <a:buChar char="•"/>
            </a:pPr>
            <a:r>
              <a:rPr lang="fr-CA" sz="2200" dirty="0"/>
              <a:t>Écoles </a:t>
            </a:r>
          </a:p>
          <a:p>
            <a:pPr marL="285750" indent="-285750">
              <a:buFont typeface="Arial"/>
              <a:buChar char="•"/>
            </a:pPr>
            <a:r>
              <a:rPr lang="fr-CA" sz="2200" dirty="0"/>
              <a:t>Instituts religieux</a:t>
            </a:r>
            <a:r>
              <a:rPr lang="en-CA" sz="2200" dirty="0"/>
              <a:t> </a:t>
            </a:r>
          </a:p>
          <a:p>
            <a:pPr marL="285750" indent="-285750">
              <a:buFont typeface="Arial"/>
              <a:buChar char="•"/>
            </a:pPr>
            <a:endParaRPr lang="en-CA" sz="2200" dirty="0"/>
          </a:p>
          <a:p>
            <a:endParaRPr lang="en-CA" sz="2200" dirty="0"/>
          </a:p>
          <a:p>
            <a:endParaRPr lang="en-CA" sz="2200" dirty="0"/>
          </a:p>
        </p:txBody>
      </p:sp>
      <p:sp>
        <p:nvSpPr>
          <p:cNvPr id="7" name="TextBox 6"/>
          <p:cNvSpPr txBox="1"/>
          <p:nvPr/>
        </p:nvSpPr>
        <p:spPr>
          <a:xfrm>
            <a:off x="79652" y="4388395"/>
            <a:ext cx="4380587" cy="1446550"/>
          </a:xfrm>
          <a:prstGeom prst="rect">
            <a:avLst/>
          </a:prstGeom>
          <a:noFill/>
        </p:spPr>
        <p:txBody>
          <a:bodyPr wrap="square" rtlCol="0">
            <a:spAutoFit/>
          </a:bodyPr>
          <a:lstStyle/>
          <a:p>
            <a:pPr algn="just"/>
            <a:r>
              <a:rPr lang="en-CA" sz="2200" b="1" i="1" dirty="0"/>
              <a:t>Par </a:t>
            </a:r>
            <a:r>
              <a:rPr lang="en-CA" sz="2200" b="1" i="1" dirty="0" err="1"/>
              <a:t>exemple</a:t>
            </a:r>
            <a:r>
              <a:rPr lang="en-CA" sz="2200" b="1" i="1" dirty="0"/>
              <a:t>: </a:t>
            </a:r>
            <a:r>
              <a:rPr lang="fr-CA" sz="2200" dirty="0"/>
              <a:t>Le fait d’orienter de manière systématique les étudiants noirs vers des parcours moins valorisants </a:t>
            </a:r>
            <a:endParaRPr lang="en-US" sz="2200" i="1" dirty="0"/>
          </a:p>
        </p:txBody>
      </p:sp>
      <p:pic>
        <p:nvPicPr>
          <p:cNvPr id="4" name="Slide 9 - Systemic Racism 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572277"/>
            <a:ext cx="609600" cy="609600"/>
          </a:xfrm>
          <a:prstGeom prst="rect">
            <a:avLst/>
          </a:prstGeom>
        </p:spPr>
      </p:pic>
    </p:spTree>
    <p:extLst>
      <p:ext uri="{BB962C8B-B14F-4D97-AF65-F5344CB8AC3E}">
        <p14:creationId xmlns:p14="http://schemas.microsoft.com/office/powerpoint/2010/main" val="165365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B3C12D2D7B4A409D5B79530DDFD21A" ma:contentTypeVersion="17" ma:contentTypeDescription="Create a new document." ma:contentTypeScope="" ma:versionID="0d32b2ec16d315b1f70068c9e56f0338">
  <xsd:schema xmlns:xsd="http://www.w3.org/2001/XMLSchema" xmlns:xs="http://www.w3.org/2001/XMLSchema" xmlns:p="http://schemas.microsoft.com/office/2006/metadata/properties" xmlns:ns2="f4263e9f-9c66-46a5-8105-d05dc10ad451" xmlns:ns3="10435a44-06a5-4855-9697-ef3af37dc8ed" targetNamespace="http://schemas.microsoft.com/office/2006/metadata/properties" ma:root="true" ma:fieldsID="b29179a48749333154e410727f7244a3" ns2:_="" ns3:_="">
    <xsd:import namespace="f4263e9f-9c66-46a5-8105-d05dc10ad451"/>
    <xsd:import namespace="10435a44-06a5-4855-9697-ef3af37dc8e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263e9f-9c66-46a5-8105-d05dc10ad45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988bba2-c48c-4309-a5a2-621916c5355c}" ma:internalName="TaxCatchAll" ma:showField="CatchAllData" ma:web="f4263e9f-9c66-46a5-8105-d05dc10ad45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0435a44-06a5-4855-9697-ef3af37dc8e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489762-de54-417b-aa3d-8bc484f7f14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1D9DD1-A2C7-4DB9-93D8-A373C5779D7E}">
  <ds:schemaRefs>
    <ds:schemaRef ds:uri="http://schemas.microsoft.com/sharepoint/v3/contenttype/forms"/>
  </ds:schemaRefs>
</ds:datastoreItem>
</file>

<file path=customXml/itemProps2.xml><?xml version="1.0" encoding="utf-8"?>
<ds:datastoreItem xmlns:ds="http://schemas.openxmlformats.org/officeDocument/2006/customXml" ds:itemID="{665B5B9F-DB08-442F-B890-7E0F2BC589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263e9f-9c66-46a5-8105-d05dc10ad451"/>
    <ds:schemaRef ds:uri="10435a44-06a5-4855-9697-ef3af37dc8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Angles.thmx</Template>
  <TotalTime>7060</TotalTime>
  <Words>1921</Words>
  <Application>Microsoft Office PowerPoint</Application>
  <PresentationFormat>On-screen Show (4:3)</PresentationFormat>
  <Paragraphs>308</Paragraphs>
  <Slides>30</Slides>
  <Notes>9</Notes>
  <HiddenSlides>0</HiddenSlides>
  <MMClips>21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Angles</vt:lpstr>
      <vt:lpstr>PowerPoint Presentation</vt:lpstr>
      <vt:lpstr>PowerPoint Presentation</vt:lpstr>
      <vt:lpstr>MODULE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OPG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Hajizadeh</dc:creator>
  <cp:lastModifiedBy>user</cp:lastModifiedBy>
  <cp:revision>267</cp:revision>
  <dcterms:created xsi:type="dcterms:W3CDTF">2020-08-31T15:55:36Z</dcterms:created>
  <dcterms:modified xsi:type="dcterms:W3CDTF">2023-09-07T17:29:39Z</dcterms:modified>
</cp:coreProperties>
</file>